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3" r:id="rId7"/>
    <p:sldId id="264" r:id="rId8"/>
    <p:sldId id="265" r:id="rId9"/>
    <p:sldId id="26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4"/>
    <p:restoredTop sz="94630"/>
  </p:normalViewPr>
  <p:slideViewPr>
    <p:cSldViewPr snapToGrid="0" snapToObjects="1">
      <p:cViewPr varScale="1">
        <p:scale>
          <a:sx n="68" d="100"/>
          <a:sy n="68" d="100"/>
        </p:scale>
        <p:origin x="5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1T14:09:57.408"/>
    </inkml:context>
    <inkml:brush xml:id="br0">
      <inkml:brushProperty name="width" value="0.05" units="cm"/>
      <inkml:brushProperty name="height" value="0.05" units="cm"/>
      <inkml:brushProperty name="color" value="#E71224"/>
    </inkml:brush>
  </inkml:definitions>
  <inkml:trace contextRef="#ctx0" brushRef="#br0">0 419 24575,'0'18'0,"0"1"0,0-1 0,8 1 0,-6-1 0,6 1 0,1-1 0,-7 1 0,14-9 0,-14 6 0,6-6 0,1 9 0,-7-1 0,14 1 0,-14-1 0,15-7 0,-15 5 0,14-6 0,-6 9 0,1-1 0,5 1 0,-6-9 0,0 6 0,7-14 0,-15 15 0,14-15 0,-14 14 0,15-5 0,-7 7 0,9 0 0,-1-7 0,-8 5 0,7-14 0,-7 15 0,8-7 0,1 0 0,-1-2 0,-7 1 0,5-7 0,-6 14 0,9-14 0,-1 6 0,1 0 0,-1-5 0,1 13 0,-1-14 0,1 14 0,-1-14 0,0 7 0,1-1 0,-1-6 0,1 14 0,-1-14 0,1 15 0,9-15 0,-7 14 0,16-14 0,-16 15 0,17-15 0,-17 14 0,7-14 0,0 6 0,-7 1 0,7-7 0,-10 6 0,10 1 0,-7-7 0,17 7 0,-17-1 0,7-6 0,0 6 0,-7 1 0,16-7 0,-16 6 0,17-8 0,-8 9 0,1-7 0,6 7 0,-6-9 0,9 9 0,0-7 0,11 7 0,3 1 0,11-8 0,0 8 0,0-10 0,-11 0 0,-3 0 0,-11 0 0,0 0 0,0 0 0,-9 0 0,-3 0 0,-10 0 0,1 0 0,-1 0 0,0 0 0,1 0 0,-1 0 0,1 0 0,-9-9 0,-2-1 0,1-1 0,-7-5 0,6 5 0,0-7 0,-6-1 0,6 0 0,-8 1 0,0-1 0,0 0 0,0 1 0,0-1 0,0 0 0,0 1 0,0-1 0,0 0 0,0 0 0,0 1 0,0-1 0,0 0 0,0 1 0,0-1 0,-8 9 0,-2 1 0,-9 9 0,0 0 0,1 0 0,-11 0 0,8 0 0,-7 0 0,9 0 0,0 0 0,1 0 0,-1 0 0,0 0 0,1 0 0,-1 0 0,0 0 0,1 0 0,-1 0 0,0 0 0,1 0 0,-1 9 0,0-7 0,1 14 0,7-6 0,-5 9 0,13-1 0,-13 1 0,14-1 0,-7 1 0,9-1 0,-8 1 0,6-1 0,-6 0 0,8 1 0,0-1 0,0 1 0,0-1 0,0 1 0,0-1 0,0 1 0,0-1 0,0 1 0,0-1 0,0 1 0,0-1 0,0 1 0,0-1 0,0 1 0,0-1 0,0 0 0,0 1 0,0-1 0,8 1 0,2-9 0,0 7 0,7-15 0,-15 14 0,14-14 0,-14 14 0,15-14 0,-7 15 0,9-15 0,-1 14 0,1-14 0,-1 15 0,0-15 0,1 6 0,-1 0 0,1-6 0,-1 7 0,1-9 0,-1 8 0,1-6 0,-1 6 0,1-8 0,-1 0 0,1 0 0,-1 0 0,1 8 0,-1-6 0,0 7 0,11-9 0,-9 8 0,18-6 0,-8 6 0,11 1 0,10-7 0,3 17 0,11-7 0,12 0 0,-9 7 0,22-17 0,-22 17 0,9-16 0,-12 16 0,-11-17 0,8 8 0,-19-10 0,20 0 0,-21 0 0,9 0 0,-11 0 0,1 0 0,10 0 0,-9 0 0,21 0 0,-9 10 0,11-8 0,-12 7 0,10-9 0,-9 0 0,10 0 0,1 0 0,0 0 0,-11 0 0,9 0 0,-10 0 0,12 0 0,-11 0 0,21 0 0,-18 0 0,33 0 0,-10 0 0,13 0 0,0 0-478,0 0 478,0 0 0,0 0 0,0 0 0,-12 0 0,9 0 0,-22 0 0,9 0 0,1 0 0,-10 0 0,-4 5 0,3 1 0,38-4-379,-36 9 1,0-1 378,37-8 0,-13 19 0,0-18 0,0 17 386,-12-17-386,-4 17 0,-12-18 0,0 17 0,-11-7 0,-3-1 772,-11 7-772,0-7 77,-9 0-77,7 7 0,-18-7 0,9 8 0,-11-1 0,10 1 0,-7 0 0,7 0 0,-10 0 0,9-1 0,-6 1 0,5-9 0,-15 6 0,5-5 0,-14 7 0,14-8 0,-14 7 0,15-7 0,-15 8 0,14 1 0,-5-1 0,7 1 0,1-1 0,-1 1 0,1-1 0,0 10 0,-1-7 0,11 17 0,-8-17 0,17 16 0,-8-15 0,1 16 0,7-7 0,-16-1 0,15 8 0,-16-17 0,17 8 0,-17-11 0,7 1 0,0 9 0,-7-7 0,7 7 0,0-9 0,-7 0 0,7 10 0,1-8 0,2 17 0,9-7 0,26 25 0,-19-12 0,-1-9 0,0 0 0,1 9 0,32 25 0,-24-24 0,-9-6 0,5 4 0,14 6 0,2-1 0,-5 0 0,0 1-653,11 6 0,-2-2 653,-15-15 0,-2-2 0,2 2 0,1-1 0,5 1 0,0-2 0,-7-9 0,1-2 0,20 12 0,0-1 0,29 4 0,-29-13 0,0 0 0,-20-4 0,-1-1 0,6-2 0,2-1-412,-1 0 1,0 0 411,0 0 0,0-2 0,0-4 0,0-1 0,0 1 0,0-2 0,1-4 0,-1 0 0,0 5 0,0-2 0,0-8 0,0-1 0,0 5 0,0-1 0,-1-4 0,2-2 0,23 1 0,2 0 0,-13 0 0,2 0 0,28 0 0,0 0 0,-22 0 0,-3 0-776,-1 0 1,2 0 775,15 1 0,-3-2 0,-32-4 0,1-1 0,15 2 0,8 0 0,-7-4 0,-6-10 0,-1-2 0,35 0 0,1-3 0,-28-2 0,0-3 0,1 7 0,5-1 0,-4-1 0,9-11 0,0 0-619,-9 11 0,5 0 0,-7 0 619,2-9 0,-4-1 0,2 0 0,1 2 0,-2 3 0,2 0 0,7-12 0,1 1 0,1 10 0,1 0 0,8-11 0,0-1 0,-6 12 0,-4 1 0,-15-4 0,0-1 0,22-1 0,-4 0 19,5-16-19,-12 12 0,0-1 0,-34 9 0,-2-1 0,8-6 0,1-1 110,-7 2 1,-3 0-111,36-37 0,-11-10 0,-2 10 0,2-10 0,-13 3 0,-2-3 0,-12 2 0,-12 22 0,-1-1 0,7-15 0,-12 21 0,-2 1 1401,-4-12-1401,1 0 2062,-1 0-2062,1-1 1244,0 1-1244,-2 11 590,2-8-590,-2 19 0,1-9 0,-10 12 0,7 0 0,-16 9 0,7-7 0,-1 17 0,-6-7 0,6 9 0,-8 0 0,0 1 0,8-1 0,-5 0 0,5 1 0,-8-1 0,0 0 0,0 1 0,8 7 0,-6-5 0,6 5 0,-8-7 0,0-1 0,0 0 0,0 0 0,0-9 0,0-2 0,0-11 0,0 11 0,0-8 0,0 17 0,0-17 0,0-4 0,0-1 0,0-19 0,0 18 0,0-18 0,0 19 0,0-19 0,0 19 0,0-20 0,0 20 0,-9-8 0,7 10 0,-7 11 0,9-8 0,0 7 0,0 1 0,0 1 0,0 1 0,0 7 0,-8-7 0,6 9 0,-7 0 0,9 1 0,-8-1 0,6 0 0,-6 1 0,-1-1 0,7 0 0,-6 0 0,0 9 0,5-7 0,-5 15 0,8-6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60EE9-D065-1440-8906-FC542BF8C29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7873A52-4475-134D-A3CA-FF0D1E001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99195FD-B395-4C49-B9AB-00DF51F0EC4E}"/>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5" name="Fußzeilenplatzhalter 4">
            <a:extLst>
              <a:ext uri="{FF2B5EF4-FFF2-40B4-BE49-F238E27FC236}">
                <a16:creationId xmlns:a16="http://schemas.microsoft.com/office/drawing/2014/main" id="{717A911B-9F25-DA49-90DC-0672EF2D28D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288BBB7-CC52-7A46-8BD5-BB7AD8A62ACE}"/>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418487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0AE1F-7657-B24A-8F2D-EBBA778A338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B245250-B36F-4647-91EA-8DF7734FEB8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729F15-BC35-D340-879B-B1C06F7A2A25}"/>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5" name="Fußzeilenplatzhalter 4">
            <a:extLst>
              <a:ext uri="{FF2B5EF4-FFF2-40B4-BE49-F238E27FC236}">
                <a16:creationId xmlns:a16="http://schemas.microsoft.com/office/drawing/2014/main" id="{02A4CA57-1A65-EA4C-9F76-DED60AB22D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23D96C-9B2D-5742-A18C-0B91715BC920}"/>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327584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D6C6EF6-2108-5D4F-81CB-C368B664E8B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A53F1A3-8607-004D-A7F3-50D191A42F9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9307F1-1AB0-4A4C-861A-0CA510309016}"/>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5" name="Fußzeilenplatzhalter 4">
            <a:extLst>
              <a:ext uri="{FF2B5EF4-FFF2-40B4-BE49-F238E27FC236}">
                <a16:creationId xmlns:a16="http://schemas.microsoft.com/office/drawing/2014/main" id="{B2705036-39D7-C54D-9D45-9DE4808E0EA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BBF066C-969E-C34E-9065-1A94071155A0}"/>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432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996FB-462D-B14A-97AE-0263C13EF5C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4A96E3A-1F0A-9E4F-900A-38D638579C2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BCE8D35-307A-E247-B7AF-D542AD518AFF}"/>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5" name="Fußzeilenplatzhalter 4">
            <a:extLst>
              <a:ext uri="{FF2B5EF4-FFF2-40B4-BE49-F238E27FC236}">
                <a16:creationId xmlns:a16="http://schemas.microsoft.com/office/drawing/2014/main" id="{3A6925DD-7995-AB4E-AE65-8234534CF5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0B0149-D60C-924E-90AE-8C13C7EF6560}"/>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139945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BFC8B-2267-CD48-B3DE-0F59FF24F58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7596337-F063-BB4C-B870-8DA9E9065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AB40921-B580-3147-B229-9D8DC3E65641}"/>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5" name="Fußzeilenplatzhalter 4">
            <a:extLst>
              <a:ext uri="{FF2B5EF4-FFF2-40B4-BE49-F238E27FC236}">
                <a16:creationId xmlns:a16="http://schemas.microsoft.com/office/drawing/2014/main" id="{7E53E851-ADA6-5447-BDFB-EFBC772C36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96773A-3BC3-3845-8C33-64CC6D9DED07}"/>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248230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3FD30-9E45-5E49-896D-04B69D48599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BE49857-0B13-304F-8236-B47E5067FC8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CA9517E-6119-E64A-88D6-8B7A12D29D8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1A46EBA-6B06-1E49-AFBB-34D56B9C5CD9}"/>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6" name="Fußzeilenplatzhalter 5">
            <a:extLst>
              <a:ext uri="{FF2B5EF4-FFF2-40B4-BE49-F238E27FC236}">
                <a16:creationId xmlns:a16="http://schemas.microsoft.com/office/drawing/2014/main" id="{6D0B9844-5373-504A-B6F5-76B9F49067B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E287640-0BDA-AD4F-8B87-2A5D98599551}"/>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9599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53A15-1E59-1946-865C-630EF4A0897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03469F9-87BD-1546-8D3D-88BE58A92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08B7BF8-A37B-F34A-B5F8-D731B582FD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681DC63-1A68-E64D-9B58-2E49C49F9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31FD86D-44CE-A446-9FA2-910E1295E70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66729BF-289A-0D4E-8371-090007B9C5C4}"/>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8" name="Fußzeilenplatzhalter 7">
            <a:extLst>
              <a:ext uri="{FF2B5EF4-FFF2-40B4-BE49-F238E27FC236}">
                <a16:creationId xmlns:a16="http://schemas.microsoft.com/office/drawing/2014/main" id="{FD3CEDD4-BF21-A84F-BF6C-C4A6EDEF5B3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BD4D175-6D98-814C-B2E5-1C4FF6F0E249}"/>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310333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89E75-4E36-E64B-B394-B9BCB324E2E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C64D0E1-C680-9147-BEA8-20236AB4923F}"/>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4" name="Fußzeilenplatzhalter 3">
            <a:extLst>
              <a:ext uri="{FF2B5EF4-FFF2-40B4-BE49-F238E27FC236}">
                <a16:creationId xmlns:a16="http://schemas.microsoft.com/office/drawing/2014/main" id="{C2A952F0-9917-3F41-B7F1-FF0E991334F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92562BA-EB73-904F-B00A-F08669610105}"/>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386678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6EECCD-7162-1A44-B47F-1DD2E5089057}"/>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3" name="Fußzeilenplatzhalter 2">
            <a:extLst>
              <a:ext uri="{FF2B5EF4-FFF2-40B4-BE49-F238E27FC236}">
                <a16:creationId xmlns:a16="http://schemas.microsoft.com/office/drawing/2014/main" id="{1F66924F-B37C-CF4A-A09E-40E41852E1F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1EEE08D-FA01-C448-AF4F-7991B0C01BD3}"/>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276641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9EFB7-72CB-E64F-A730-C3798C470E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5D9002B-814E-0149-9764-F0E45CAA5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597EBC7-1E61-F54A-8916-CD9115F50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755516-A505-6F46-9365-0BF55D190FE6}"/>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6" name="Fußzeilenplatzhalter 5">
            <a:extLst>
              <a:ext uri="{FF2B5EF4-FFF2-40B4-BE49-F238E27FC236}">
                <a16:creationId xmlns:a16="http://schemas.microsoft.com/office/drawing/2014/main" id="{62D75C96-4F0F-2B4D-B7A4-1C6397058D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8E49E2-1450-714A-BD56-A0196980FA58}"/>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246736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E9152-D4AA-5546-AC8C-6666DEB6BF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CC12BA9-D22F-9748-8D6A-0A3566C8B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1931684-0190-D447-B66B-DE5A178CD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292AE34-BFD1-B543-AEB2-89C74AEDFC30}"/>
              </a:ext>
            </a:extLst>
          </p:cNvPr>
          <p:cNvSpPr>
            <a:spLocks noGrp="1"/>
          </p:cNvSpPr>
          <p:nvPr>
            <p:ph type="dt" sz="half" idx="10"/>
          </p:nvPr>
        </p:nvSpPr>
        <p:spPr/>
        <p:txBody>
          <a:bodyPr/>
          <a:lstStyle/>
          <a:p>
            <a:fld id="{9A596FD2-EEB1-B04F-AC03-DA57D1BCFFF9}" type="datetimeFigureOut">
              <a:rPr lang="de-DE" smtClean="0"/>
              <a:t>12.11.2020</a:t>
            </a:fld>
            <a:endParaRPr lang="de-DE"/>
          </a:p>
        </p:txBody>
      </p:sp>
      <p:sp>
        <p:nvSpPr>
          <p:cNvPr id="6" name="Fußzeilenplatzhalter 5">
            <a:extLst>
              <a:ext uri="{FF2B5EF4-FFF2-40B4-BE49-F238E27FC236}">
                <a16:creationId xmlns:a16="http://schemas.microsoft.com/office/drawing/2014/main" id="{6C29730D-B226-E04F-867F-3F9F8F5939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DBA66BB-DF9E-BC4A-92F9-C172F6F31C65}"/>
              </a:ext>
            </a:extLst>
          </p:cNvPr>
          <p:cNvSpPr>
            <a:spLocks noGrp="1"/>
          </p:cNvSpPr>
          <p:nvPr>
            <p:ph type="sldNum" sz="quarter" idx="12"/>
          </p:nvPr>
        </p:nvSpPr>
        <p:spPr/>
        <p:txBody>
          <a:bodyPr/>
          <a:lstStyle/>
          <a:p>
            <a:fld id="{90BA674E-FAC6-624A-8515-6AD966417A5D}" type="slidenum">
              <a:rPr lang="de-DE" smtClean="0"/>
              <a:t>‹Nr.›</a:t>
            </a:fld>
            <a:endParaRPr lang="de-DE"/>
          </a:p>
        </p:txBody>
      </p:sp>
    </p:spTree>
    <p:extLst>
      <p:ext uri="{BB962C8B-B14F-4D97-AF65-F5344CB8AC3E}">
        <p14:creationId xmlns:p14="http://schemas.microsoft.com/office/powerpoint/2010/main" val="296422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C97C686-25C3-724E-A125-0100BDEFC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F080FCD-6098-E449-8D31-C483924FA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D55BFC-37E2-8246-9C5D-EDF337E2F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96FD2-EEB1-B04F-AC03-DA57D1BCFFF9}" type="datetimeFigureOut">
              <a:rPr lang="de-DE" smtClean="0"/>
              <a:t>12.11.2020</a:t>
            </a:fld>
            <a:endParaRPr lang="de-DE"/>
          </a:p>
        </p:txBody>
      </p:sp>
      <p:sp>
        <p:nvSpPr>
          <p:cNvPr id="5" name="Fußzeilenplatzhalter 4">
            <a:extLst>
              <a:ext uri="{FF2B5EF4-FFF2-40B4-BE49-F238E27FC236}">
                <a16:creationId xmlns:a16="http://schemas.microsoft.com/office/drawing/2014/main" id="{EB436CF8-05CA-B749-BCD7-232CA0E17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04F5024-63AA-E047-88F8-0F17D899E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674E-FAC6-624A-8515-6AD966417A5D}" type="slidenum">
              <a:rPr lang="de-DE" smtClean="0"/>
              <a:t>‹Nr.›</a:t>
            </a:fld>
            <a:endParaRPr lang="de-DE"/>
          </a:p>
        </p:txBody>
      </p:sp>
    </p:spTree>
    <p:extLst>
      <p:ext uri="{BB962C8B-B14F-4D97-AF65-F5344CB8AC3E}">
        <p14:creationId xmlns:p14="http://schemas.microsoft.com/office/powerpoint/2010/main" val="2040656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bitur-wissen.org/index.php/kunst/epochen-der-kunst-und-kunstgeschichte/189-kunst-1980-postmoderne" TargetMode="External"/><Relationship Id="rId2" Type="http://schemas.openxmlformats.org/officeDocument/2006/relationships/hyperlink" Target="https://de.wikipedia.org/wiki/Steven_Ho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rinnen, Foto, klein, Buch enthält.&#10;&#10;Automatisch generierte Beschreibung">
            <a:extLst>
              <a:ext uri="{FF2B5EF4-FFF2-40B4-BE49-F238E27FC236}">
                <a16:creationId xmlns:a16="http://schemas.microsoft.com/office/drawing/2014/main" id="{8D17951B-8C2D-DA45-AA42-8FEC4838690C}"/>
              </a:ext>
            </a:extLst>
          </p:cNvPr>
          <p:cNvPicPr>
            <a:picLocks noChangeAspect="1"/>
          </p:cNvPicPr>
          <p:nvPr/>
        </p:nvPicPr>
        <p:blipFill rotWithShape="1">
          <a:blip r:embed="rId2"/>
          <a:srcRect l="7143" t="15502" r="50131" b="14656"/>
          <a:stretch/>
        </p:blipFill>
        <p:spPr>
          <a:xfrm rot="5400000">
            <a:off x="565332" y="-158184"/>
            <a:ext cx="3223018" cy="3951349"/>
          </a:xfrm>
          <a:prstGeom prst="rect">
            <a:avLst/>
          </a:prstGeom>
        </p:spPr>
      </p:pic>
      <p:pic>
        <p:nvPicPr>
          <p:cNvPr id="7" name="Grafik 6" descr="Ein Bild, das drinnen, Foto, klein, Buch enthält.&#10;&#10;Automatisch generierte Beschreibung">
            <a:extLst>
              <a:ext uri="{FF2B5EF4-FFF2-40B4-BE49-F238E27FC236}">
                <a16:creationId xmlns:a16="http://schemas.microsoft.com/office/drawing/2014/main" id="{A00C2C51-6AF4-9E4E-88D5-FC50C4DDABF1}"/>
              </a:ext>
            </a:extLst>
          </p:cNvPr>
          <p:cNvPicPr>
            <a:picLocks noChangeAspect="1"/>
          </p:cNvPicPr>
          <p:nvPr/>
        </p:nvPicPr>
        <p:blipFill rotWithShape="1">
          <a:blip r:embed="rId2"/>
          <a:srcRect l="50000" t="14233" r="8095" b="17196"/>
          <a:stretch/>
        </p:blipFill>
        <p:spPr>
          <a:xfrm rot="5400000">
            <a:off x="8405352" y="-159885"/>
            <a:ext cx="3219620" cy="3951352"/>
          </a:xfrm>
          <a:prstGeom prst="rect">
            <a:avLst/>
          </a:prstGeom>
        </p:spPr>
      </p:pic>
      <p:sp>
        <p:nvSpPr>
          <p:cNvPr id="2" name="Titel 1">
            <a:extLst>
              <a:ext uri="{FF2B5EF4-FFF2-40B4-BE49-F238E27FC236}">
                <a16:creationId xmlns:a16="http://schemas.microsoft.com/office/drawing/2014/main" id="{984D8E19-B5BE-864E-ACDB-6F2FC40A7B23}"/>
              </a:ext>
            </a:extLst>
          </p:cNvPr>
          <p:cNvSpPr>
            <a:spLocks noGrp="1"/>
          </p:cNvSpPr>
          <p:nvPr>
            <p:ph type="ctrTitle"/>
          </p:nvPr>
        </p:nvSpPr>
        <p:spPr>
          <a:xfrm>
            <a:off x="1524000" y="-987819"/>
            <a:ext cx="9144000" cy="2387600"/>
          </a:xfrm>
        </p:spPr>
        <p:txBody>
          <a:bodyPr/>
          <a:lstStyle/>
          <a:p>
            <a:r>
              <a:rPr lang="de-DE" b="1" dirty="0">
                <a:solidFill>
                  <a:schemeClr val="accent5"/>
                </a:solidFill>
                <a:latin typeface="Century Gothic" panose="020B0502020202020204" pitchFamily="34" charset="0"/>
                <a:cs typeface="Aharoni" panose="02010803020104030203" pitchFamily="2" charset="-79"/>
              </a:rPr>
              <a:t>Mein Entwurf</a:t>
            </a:r>
          </a:p>
        </p:txBody>
      </p:sp>
      <p:sp>
        <p:nvSpPr>
          <p:cNvPr id="3" name="Untertitel 2">
            <a:extLst>
              <a:ext uri="{FF2B5EF4-FFF2-40B4-BE49-F238E27FC236}">
                <a16:creationId xmlns:a16="http://schemas.microsoft.com/office/drawing/2014/main" id="{85853340-5845-C34C-B32B-7D67E236B014}"/>
              </a:ext>
            </a:extLst>
          </p:cNvPr>
          <p:cNvSpPr>
            <a:spLocks noGrp="1"/>
          </p:cNvSpPr>
          <p:nvPr>
            <p:ph type="subTitle" idx="1"/>
          </p:nvPr>
        </p:nvSpPr>
        <p:spPr>
          <a:xfrm>
            <a:off x="1524000" y="5202238"/>
            <a:ext cx="9144000" cy="1655762"/>
          </a:xfrm>
        </p:spPr>
        <p:txBody>
          <a:bodyPr/>
          <a:lstStyle/>
          <a:p>
            <a:r>
              <a:rPr lang="de-DE" dirty="0">
                <a:latin typeface="Century Gothic" panose="020B0502020202020204" pitchFamily="34" charset="0"/>
                <a:cs typeface="Aharoni" panose="02010803020104030203" pitchFamily="2" charset="-79"/>
              </a:rPr>
              <a:t>„Das Haus wächst buchstäblich aus der Landschaft empor“</a:t>
            </a:r>
          </a:p>
          <a:p>
            <a:r>
              <a:rPr lang="de-DE" dirty="0">
                <a:latin typeface="Century Gothic" panose="020B0502020202020204" pitchFamily="34" charset="0"/>
                <a:cs typeface="Aharoni" panose="02010803020104030203" pitchFamily="2" charset="-79"/>
              </a:rPr>
              <a:t>Steven Hall 1999</a:t>
            </a:r>
          </a:p>
        </p:txBody>
      </p:sp>
      <p:pic>
        <p:nvPicPr>
          <p:cNvPr id="9" name="Grafik 8">
            <a:extLst>
              <a:ext uri="{FF2B5EF4-FFF2-40B4-BE49-F238E27FC236}">
                <a16:creationId xmlns:a16="http://schemas.microsoft.com/office/drawing/2014/main" id="{E7C2BF67-E3F0-864B-BD4F-B855AE6341AB}"/>
              </a:ext>
            </a:extLst>
          </p:cNvPr>
          <p:cNvPicPr>
            <a:picLocks noChangeAspect="1"/>
          </p:cNvPicPr>
          <p:nvPr/>
        </p:nvPicPr>
        <p:blipFill>
          <a:blip r:embed="rId3"/>
          <a:stretch>
            <a:fillRect/>
          </a:stretch>
        </p:blipFill>
        <p:spPr>
          <a:xfrm>
            <a:off x="3949587" y="1822590"/>
            <a:ext cx="4292826" cy="3219619"/>
          </a:xfrm>
          <a:prstGeom prst="rect">
            <a:avLst/>
          </a:prstGeom>
        </p:spPr>
      </p:pic>
    </p:spTree>
    <p:extLst>
      <p:ext uri="{BB962C8B-B14F-4D97-AF65-F5344CB8AC3E}">
        <p14:creationId xmlns:p14="http://schemas.microsoft.com/office/powerpoint/2010/main" val="279588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7707D-3AE1-004B-BB52-B89D1B378DA5}"/>
              </a:ext>
            </a:extLst>
          </p:cNvPr>
          <p:cNvSpPr>
            <a:spLocks noGrp="1"/>
          </p:cNvSpPr>
          <p:nvPr>
            <p:ph type="title"/>
          </p:nvPr>
        </p:nvSpPr>
        <p:spPr/>
        <p:txBody>
          <a:bodyPr/>
          <a:lstStyle/>
          <a:p>
            <a:r>
              <a:rPr lang="de-DE" dirty="0">
                <a:latin typeface="Century Gothic" panose="020B0502020202020204" pitchFamily="34" charset="0"/>
              </a:rPr>
              <a:t>Inhaltsangabe</a:t>
            </a:r>
          </a:p>
        </p:txBody>
      </p:sp>
      <p:sp>
        <p:nvSpPr>
          <p:cNvPr id="3" name="Inhaltsplatzhalter 2">
            <a:extLst>
              <a:ext uri="{FF2B5EF4-FFF2-40B4-BE49-F238E27FC236}">
                <a16:creationId xmlns:a16="http://schemas.microsoft.com/office/drawing/2014/main" id="{5170A045-F45B-2843-A9F7-17832097B91B}"/>
              </a:ext>
            </a:extLst>
          </p:cNvPr>
          <p:cNvSpPr>
            <a:spLocks noGrp="1"/>
          </p:cNvSpPr>
          <p:nvPr>
            <p:ph idx="1"/>
          </p:nvPr>
        </p:nvSpPr>
        <p:spPr>
          <a:xfrm>
            <a:off x="838200" y="1690688"/>
            <a:ext cx="6787896" cy="4486275"/>
          </a:xfrm>
        </p:spPr>
        <p:txBody>
          <a:bodyPr>
            <a:normAutofit lnSpcReduction="10000"/>
          </a:bodyPr>
          <a:lstStyle/>
          <a:p>
            <a:r>
              <a:rPr lang="de-DE" dirty="0">
                <a:latin typeface="Century Gothic" panose="020B0502020202020204" pitchFamily="34" charset="0"/>
              </a:rPr>
              <a:t>Mein Entwurf bezieht sich auf das Zitat von Steven Hall („Das Haus wächst buchstäblich aus der Landschaft empor“), welches mich dazu inspirierte ein Baumhaus zu zeichnen.</a:t>
            </a:r>
          </a:p>
          <a:p>
            <a:r>
              <a:rPr lang="de-DE" dirty="0">
                <a:latin typeface="Century Gothic" panose="020B0502020202020204" pitchFamily="34" charset="0"/>
              </a:rPr>
              <a:t>Diese Idee kam mir, weil ich bei dem Satzteil „aus der Landschaft empor wachsen“, sofort an einen Baum denken musste. Gleich darauf folgte meine Idee, ein Baumhaus zu zeichnen.</a:t>
            </a:r>
          </a:p>
        </p:txBody>
      </p:sp>
      <p:pic>
        <p:nvPicPr>
          <p:cNvPr id="5" name="Grafik 4">
            <a:extLst>
              <a:ext uri="{FF2B5EF4-FFF2-40B4-BE49-F238E27FC236}">
                <a16:creationId xmlns:a16="http://schemas.microsoft.com/office/drawing/2014/main" id="{562A53A2-A832-9349-916A-02918F331B21}"/>
              </a:ext>
            </a:extLst>
          </p:cNvPr>
          <p:cNvPicPr>
            <a:picLocks noChangeAspect="1"/>
          </p:cNvPicPr>
          <p:nvPr/>
        </p:nvPicPr>
        <p:blipFill>
          <a:blip r:embed="rId2"/>
          <a:stretch>
            <a:fillRect/>
          </a:stretch>
        </p:blipFill>
        <p:spPr>
          <a:xfrm>
            <a:off x="7626096" y="1947693"/>
            <a:ext cx="4292826" cy="3219619"/>
          </a:xfrm>
          <a:prstGeom prst="rect">
            <a:avLst/>
          </a:prstGeom>
        </p:spPr>
      </p:pic>
    </p:spTree>
    <p:extLst>
      <p:ext uri="{BB962C8B-B14F-4D97-AF65-F5344CB8AC3E}">
        <p14:creationId xmlns:p14="http://schemas.microsoft.com/office/powerpoint/2010/main" val="404798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5C2B7-2F32-0845-A0A9-E548108716E2}"/>
              </a:ext>
            </a:extLst>
          </p:cNvPr>
          <p:cNvSpPr>
            <a:spLocks noGrp="1"/>
          </p:cNvSpPr>
          <p:nvPr>
            <p:ph type="title"/>
          </p:nvPr>
        </p:nvSpPr>
        <p:spPr/>
        <p:txBody>
          <a:bodyPr/>
          <a:lstStyle/>
          <a:p>
            <a:r>
              <a:rPr lang="de-DE" dirty="0">
                <a:latin typeface="Century Gothic" panose="020B0502020202020204" pitchFamily="34" charset="0"/>
              </a:rPr>
              <a:t>Der rote Faden</a:t>
            </a:r>
          </a:p>
        </p:txBody>
      </p:sp>
      <p:sp>
        <p:nvSpPr>
          <p:cNvPr id="3" name="Inhaltsplatzhalter 2">
            <a:extLst>
              <a:ext uri="{FF2B5EF4-FFF2-40B4-BE49-F238E27FC236}">
                <a16:creationId xmlns:a16="http://schemas.microsoft.com/office/drawing/2014/main" id="{F93E4E44-8708-BF44-BB17-697981209A95}"/>
              </a:ext>
            </a:extLst>
          </p:cNvPr>
          <p:cNvSpPr>
            <a:spLocks noGrp="1"/>
          </p:cNvSpPr>
          <p:nvPr>
            <p:ph idx="1"/>
          </p:nvPr>
        </p:nvSpPr>
        <p:spPr/>
        <p:txBody>
          <a:bodyPr/>
          <a:lstStyle/>
          <a:p>
            <a:r>
              <a:rPr lang="de-DE" dirty="0">
                <a:latin typeface="Century Gothic" panose="020B0502020202020204" pitchFamily="34" charset="0"/>
              </a:rPr>
              <a:t>Als ich mir das Zitat durchgelesen habe, ist mir sofort eine Idee gekommen. </a:t>
            </a:r>
          </a:p>
          <a:p>
            <a:r>
              <a:rPr lang="de-DE" dirty="0">
                <a:latin typeface="Century Gothic" panose="020B0502020202020204" pitchFamily="34" charset="0"/>
              </a:rPr>
              <a:t>Zu diesem Zeitpunkt wusste ich noch nicht, wer Steven Hall war, denn ich habe mich nur von dem Zitat allein inspirieren lassen.</a:t>
            </a:r>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D0763EAB-41EF-DD4F-AB97-673D195AAA88}"/>
                  </a:ext>
                </a:extLst>
              </p14:cNvPr>
              <p14:cNvContentPartPr/>
              <p14:nvPr/>
            </p14:nvContentPartPr>
            <p14:xfrm>
              <a:off x="2816351" y="-150854"/>
              <a:ext cx="5991697" cy="1595606"/>
            </p14:xfrm>
          </p:contentPart>
        </mc:Choice>
        <mc:Fallback xmlns="">
          <p:pic>
            <p:nvPicPr>
              <p:cNvPr id="5" name="Freihand 4">
                <a:extLst>
                  <a:ext uri="{FF2B5EF4-FFF2-40B4-BE49-F238E27FC236}">
                    <a16:creationId xmlns:a16="http://schemas.microsoft.com/office/drawing/2014/main" id="{D0763EAB-41EF-DD4F-AB97-673D195AAA88}"/>
                  </a:ext>
                </a:extLst>
              </p:cNvPr>
              <p:cNvPicPr/>
              <p:nvPr/>
            </p:nvPicPr>
            <p:blipFill>
              <a:blip r:embed="rId3"/>
              <a:stretch>
                <a:fillRect/>
              </a:stretch>
            </p:blipFill>
            <p:spPr>
              <a:xfrm>
                <a:off x="2807351" y="-159852"/>
                <a:ext cx="6009338" cy="1613243"/>
              </a:xfrm>
              <a:prstGeom prst="rect">
                <a:avLst/>
              </a:prstGeom>
            </p:spPr>
          </p:pic>
        </mc:Fallback>
      </mc:AlternateContent>
    </p:spTree>
    <p:extLst>
      <p:ext uri="{BB962C8B-B14F-4D97-AF65-F5344CB8AC3E}">
        <p14:creationId xmlns:p14="http://schemas.microsoft.com/office/powerpoint/2010/main" val="243902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519FE-AECD-7B41-85EF-DDDF95B697E0}"/>
              </a:ext>
            </a:extLst>
          </p:cNvPr>
          <p:cNvSpPr>
            <a:spLocks noGrp="1"/>
          </p:cNvSpPr>
          <p:nvPr>
            <p:ph type="title"/>
          </p:nvPr>
        </p:nvSpPr>
        <p:spPr/>
        <p:txBody>
          <a:bodyPr/>
          <a:lstStyle/>
          <a:p>
            <a:r>
              <a:rPr lang="de-DE">
                <a:latin typeface="Century Gothic" panose="020B0502020202020204" pitchFamily="34" charset="0"/>
              </a:rPr>
              <a:t>Architekt und Architekturbeispiel</a:t>
            </a:r>
            <a:endParaRPr lang="de-DE" dirty="0">
              <a:latin typeface="Century Gothic" panose="020B0502020202020204" pitchFamily="34" charset="0"/>
            </a:endParaRPr>
          </a:p>
        </p:txBody>
      </p:sp>
      <p:sp>
        <p:nvSpPr>
          <p:cNvPr id="3" name="Inhaltsplatzhalter 2">
            <a:extLst>
              <a:ext uri="{FF2B5EF4-FFF2-40B4-BE49-F238E27FC236}">
                <a16:creationId xmlns:a16="http://schemas.microsoft.com/office/drawing/2014/main" id="{85F9E28B-A017-8849-AB78-A6FF83F8F8AB}"/>
              </a:ext>
            </a:extLst>
          </p:cNvPr>
          <p:cNvSpPr>
            <a:spLocks noGrp="1"/>
          </p:cNvSpPr>
          <p:nvPr>
            <p:ph idx="1"/>
          </p:nvPr>
        </p:nvSpPr>
        <p:spPr>
          <a:xfrm>
            <a:off x="838200" y="1825625"/>
            <a:ext cx="6181344" cy="4351338"/>
          </a:xfrm>
        </p:spPr>
        <p:txBody>
          <a:bodyPr/>
          <a:lstStyle/>
          <a:p>
            <a:r>
              <a:rPr lang="de-DE" dirty="0"/>
              <a:t> </a:t>
            </a:r>
            <a:r>
              <a:rPr lang="de-DE" dirty="0">
                <a:latin typeface="Century Gothic" panose="020B0502020202020204" pitchFamily="34" charset="0"/>
              </a:rPr>
              <a:t>Steven Hall, geboren am 1947 in </a:t>
            </a:r>
            <a:r>
              <a:rPr lang="de-DE" dirty="0" err="1">
                <a:latin typeface="Century Gothic" panose="020B0502020202020204" pitchFamily="34" charset="0"/>
              </a:rPr>
              <a:t>Bremerton</a:t>
            </a:r>
            <a:r>
              <a:rPr lang="de-DE" dirty="0">
                <a:latin typeface="Century Gothic" panose="020B0502020202020204" pitchFamily="34" charset="0"/>
              </a:rPr>
              <a:t>, Washington, ist ein zeitgenössischer amerikanischer Architekt.</a:t>
            </a:r>
          </a:p>
          <a:p>
            <a:r>
              <a:rPr lang="de-DE" dirty="0">
                <a:latin typeface="Century Gothic" panose="020B0502020202020204" pitchFamily="34" charset="0"/>
              </a:rPr>
              <a:t>Sein Architekturstil wird dem Postmodernismus und Dekonstruktivismus zugerechnet.</a:t>
            </a:r>
          </a:p>
        </p:txBody>
      </p:sp>
      <p:pic>
        <p:nvPicPr>
          <p:cNvPr id="1026" name="Picture 2">
            <a:extLst>
              <a:ext uri="{FF2B5EF4-FFF2-40B4-BE49-F238E27FC236}">
                <a16:creationId xmlns:a16="http://schemas.microsoft.com/office/drawing/2014/main" id="{EA4A9E5A-7DB4-F14D-B4C3-7B3DF4A9A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544" y="1690688"/>
            <a:ext cx="3250883" cy="3250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teven Holl – Wikipedia">
            <a:extLst>
              <a:ext uri="{FF2B5EF4-FFF2-40B4-BE49-F238E27FC236}">
                <a16:creationId xmlns:a16="http://schemas.microsoft.com/office/drawing/2014/main" id="{77A7D759-F649-DA4A-8DF4-6CF91634F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342" y="3241992"/>
            <a:ext cx="2440936" cy="325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4D227-1EF0-FA4E-AD36-B2555502FD14}"/>
              </a:ext>
            </a:extLst>
          </p:cNvPr>
          <p:cNvSpPr>
            <a:spLocks noGrp="1"/>
          </p:cNvSpPr>
          <p:nvPr>
            <p:ph type="title"/>
          </p:nvPr>
        </p:nvSpPr>
        <p:spPr/>
        <p:txBody>
          <a:bodyPr/>
          <a:lstStyle/>
          <a:p>
            <a:r>
              <a:rPr lang="de-DE" dirty="0">
                <a:latin typeface="Century Gothic" panose="020B0502020202020204" pitchFamily="34" charset="0"/>
              </a:rPr>
              <a:t>Zeitbezug (Postmoderne ab 1980)</a:t>
            </a:r>
          </a:p>
        </p:txBody>
      </p:sp>
      <p:sp>
        <p:nvSpPr>
          <p:cNvPr id="3" name="Inhaltsplatzhalter 2">
            <a:extLst>
              <a:ext uri="{FF2B5EF4-FFF2-40B4-BE49-F238E27FC236}">
                <a16:creationId xmlns:a16="http://schemas.microsoft.com/office/drawing/2014/main" id="{E1F34317-F2ED-AC4A-A4D2-47EC8A8FAC04}"/>
              </a:ext>
            </a:extLst>
          </p:cNvPr>
          <p:cNvSpPr>
            <a:spLocks noGrp="1"/>
          </p:cNvSpPr>
          <p:nvPr>
            <p:ph idx="1"/>
          </p:nvPr>
        </p:nvSpPr>
        <p:spPr/>
        <p:txBody>
          <a:bodyPr/>
          <a:lstStyle/>
          <a:p>
            <a:r>
              <a:rPr lang="de-DE" dirty="0">
                <a:latin typeface="Century Gothic" panose="020B0502020202020204" pitchFamily="34" charset="0"/>
              </a:rPr>
              <a:t>Wichtige Architekten aus der Zeit Steven Halls, inkludieren zum Beispiel:</a:t>
            </a:r>
          </a:p>
          <a:p>
            <a:r>
              <a:rPr lang="de-DE" dirty="0">
                <a:latin typeface="Century Gothic" panose="020B0502020202020204" pitchFamily="34" charset="0"/>
              </a:rPr>
              <a:t>Frank O. </a:t>
            </a:r>
            <a:r>
              <a:rPr lang="de-DE" dirty="0" err="1">
                <a:latin typeface="Century Gothic" panose="020B0502020202020204" pitchFamily="34" charset="0"/>
              </a:rPr>
              <a:t>Gehry</a:t>
            </a:r>
            <a:endParaRPr lang="de-DE" dirty="0">
              <a:latin typeface="Century Gothic" panose="020B0502020202020204" pitchFamily="34" charset="0"/>
            </a:endParaRPr>
          </a:p>
          <a:p>
            <a:r>
              <a:rPr lang="de-DE" dirty="0" err="1">
                <a:latin typeface="Century Gothic" panose="020B0502020202020204" pitchFamily="34" charset="0"/>
              </a:rPr>
              <a:t>Zaha</a:t>
            </a:r>
            <a:r>
              <a:rPr lang="de-DE" dirty="0">
                <a:latin typeface="Century Gothic" panose="020B0502020202020204" pitchFamily="34" charset="0"/>
              </a:rPr>
              <a:t> M. </a:t>
            </a:r>
            <a:r>
              <a:rPr lang="de-DE" dirty="0" err="1">
                <a:latin typeface="Century Gothic" panose="020B0502020202020204" pitchFamily="34" charset="0"/>
              </a:rPr>
              <a:t>Hadid</a:t>
            </a:r>
            <a:endParaRPr lang="de-DE" dirty="0">
              <a:latin typeface="Century Gothic" panose="020B0502020202020204" pitchFamily="34" charset="0"/>
            </a:endParaRPr>
          </a:p>
          <a:p>
            <a:r>
              <a:rPr lang="de-DE" dirty="0">
                <a:latin typeface="Century Gothic" panose="020B0502020202020204" pitchFamily="34" charset="0"/>
              </a:rPr>
              <a:t>Daniel Libeskind</a:t>
            </a:r>
          </a:p>
          <a:p>
            <a:pPr marL="0" indent="0">
              <a:buNone/>
            </a:pPr>
            <a:endParaRPr lang="de-DE" dirty="0">
              <a:latin typeface="Century Gothic" panose="020B0502020202020204" pitchFamily="34" charset="0"/>
            </a:endParaRPr>
          </a:p>
        </p:txBody>
      </p:sp>
    </p:spTree>
    <p:extLst>
      <p:ext uri="{BB962C8B-B14F-4D97-AF65-F5344CB8AC3E}">
        <p14:creationId xmlns:p14="http://schemas.microsoft.com/office/powerpoint/2010/main" val="123560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2365C-EA71-104E-AB87-013E0CE3BEDE}"/>
              </a:ext>
            </a:extLst>
          </p:cNvPr>
          <p:cNvSpPr>
            <a:spLocks noGrp="1"/>
          </p:cNvSpPr>
          <p:nvPr>
            <p:ph type="title"/>
          </p:nvPr>
        </p:nvSpPr>
        <p:spPr/>
        <p:txBody>
          <a:bodyPr/>
          <a:lstStyle/>
          <a:p>
            <a:r>
              <a:rPr lang="de-DE" dirty="0">
                <a:latin typeface="Century Gothic" panose="020B0502020202020204" pitchFamily="34" charset="0"/>
              </a:rPr>
              <a:t>Gesellschaftspolitische Hintergründe</a:t>
            </a:r>
          </a:p>
        </p:txBody>
      </p:sp>
      <p:sp>
        <p:nvSpPr>
          <p:cNvPr id="3" name="Inhaltsplatzhalter 2">
            <a:extLst>
              <a:ext uri="{FF2B5EF4-FFF2-40B4-BE49-F238E27FC236}">
                <a16:creationId xmlns:a16="http://schemas.microsoft.com/office/drawing/2014/main" id="{81A6A98D-F5B8-3C46-B06B-E94467FD0A1C}"/>
              </a:ext>
            </a:extLst>
          </p:cNvPr>
          <p:cNvSpPr>
            <a:spLocks noGrp="1"/>
          </p:cNvSpPr>
          <p:nvPr>
            <p:ph idx="1"/>
          </p:nvPr>
        </p:nvSpPr>
        <p:spPr/>
        <p:txBody>
          <a:bodyPr/>
          <a:lstStyle/>
          <a:p>
            <a:r>
              <a:rPr lang="de-DE" dirty="0">
                <a:latin typeface="Century Gothic" panose="020B0502020202020204" pitchFamily="34" charset="0"/>
              </a:rPr>
              <a:t>Historische und gesellschaftspolitische Hintergründe der Postmoderne inkludieren das Jahr 1989 (Ende Kalter Krieg, Mauerfall)</a:t>
            </a:r>
          </a:p>
          <a:p>
            <a:r>
              <a:rPr lang="de-DE" dirty="0">
                <a:latin typeface="Century Gothic" panose="020B0502020202020204" pitchFamily="34" charset="0"/>
              </a:rPr>
              <a:t>In dieser Zeit gab es viele kulturelle und gesellschaftliche Veränderung, man entwickelte neue Konzepte, Prinzipien und Ideen</a:t>
            </a:r>
          </a:p>
          <a:p>
            <a:r>
              <a:rPr lang="de-DE" dirty="0">
                <a:latin typeface="Century Gothic" panose="020B0502020202020204" pitchFamily="34" charset="0"/>
              </a:rPr>
              <a:t>Außerdem wehrte man sich gegen die „kalte“, rationale Funktionalität des Siebzigerjahre-Designs und entwickelte das Motto „form </a:t>
            </a:r>
            <a:r>
              <a:rPr lang="de-DE" dirty="0" err="1">
                <a:latin typeface="Century Gothic" panose="020B0502020202020204" pitchFamily="34" charset="0"/>
              </a:rPr>
              <a:t>follows</a:t>
            </a:r>
            <a:r>
              <a:rPr lang="de-DE" dirty="0">
                <a:latin typeface="Century Gothic" panose="020B0502020202020204" pitchFamily="34" charset="0"/>
              </a:rPr>
              <a:t> </a:t>
            </a:r>
            <a:r>
              <a:rPr lang="de-DE" dirty="0" err="1">
                <a:latin typeface="Century Gothic" panose="020B0502020202020204" pitchFamily="34" charset="0"/>
              </a:rPr>
              <a:t>motion</a:t>
            </a:r>
            <a:r>
              <a:rPr lang="de-DE" dirty="0">
                <a:latin typeface="Century Gothic" panose="020B0502020202020204" pitchFamily="34" charset="0"/>
              </a:rPr>
              <a:t>“</a:t>
            </a:r>
          </a:p>
        </p:txBody>
      </p:sp>
    </p:spTree>
    <p:extLst>
      <p:ext uri="{BB962C8B-B14F-4D97-AF65-F5344CB8AC3E}">
        <p14:creationId xmlns:p14="http://schemas.microsoft.com/office/powerpoint/2010/main" val="195974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379C9-C184-FB48-AF58-0B8311D1ADAE}"/>
              </a:ext>
            </a:extLst>
          </p:cNvPr>
          <p:cNvSpPr>
            <a:spLocks noGrp="1"/>
          </p:cNvSpPr>
          <p:nvPr>
            <p:ph type="title"/>
          </p:nvPr>
        </p:nvSpPr>
        <p:spPr/>
        <p:txBody>
          <a:bodyPr/>
          <a:lstStyle/>
          <a:p>
            <a:r>
              <a:rPr lang="de-DE" dirty="0">
                <a:latin typeface="Century Gothic" panose="020B0502020202020204" pitchFamily="34" charset="0"/>
              </a:rPr>
              <a:t>Kunstgeschichtlicher Hintergrund</a:t>
            </a:r>
          </a:p>
        </p:txBody>
      </p:sp>
      <p:sp>
        <p:nvSpPr>
          <p:cNvPr id="3" name="Inhaltsplatzhalter 2">
            <a:extLst>
              <a:ext uri="{FF2B5EF4-FFF2-40B4-BE49-F238E27FC236}">
                <a16:creationId xmlns:a16="http://schemas.microsoft.com/office/drawing/2014/main" id="{F7D3C518-4A67-8949-BAFA-DC34AA55BC12}"/>
              </a:ext>
            </a:extLst>
          </p:cNvPr>
          <p:cNvSpPr>
            <a:spLocks noGrp="1"/>
          </p:cNvSpPr>
          <p:nvPr>
            <p:ph idx="1"/>
          </p:nvPr>
        </p:nvSpPr>
        <p:spPr/>
        <p:txBody>
          <a:bodyPr/>
          <a:lstStyle/>
          <a:p>
            <a:r>
              <a:rPr lang="de-DE" dirty="0">
                <a:latin typeface="Century Gothic" panose="020B0502020202020204" pitchFamily="34" charset="0"/>
              </a:rPr>
              <a:t>Wie schon vorher erwähnt war der Architekturstil von Steven Hall der Postmodernismus und Dekonstruktivismus.</a:t>
            </a:r>
          </a:p>
          <a:p>
            <a:r>
              <a:rPr lang="de-DE" dirty="0">
                <a:latin typeface="Century Gothic" panose="020B0502020202020204" pitchFamily="34" charset="0"/>
              </a:rPr>
              <a:t>Wichtigste Charakteristika der Postmoderne inkludieren z.B. die Verwendung von Stilelementen früherer Epochen, Spiel mit Licht und Schatten, Symmetrie und Asymmetrie, </a:t>
            </a:r>
            <a:r>
              <a:rPr lang="de-DE" dirty="0" err="1">
                <a:latin typeface="Century Gothic" panose="020B0502020202020204" pitchFamily="34" charset="0"/>
              </a:rPr>
              <a:t>Unharmonie</a:t>
            </a:r>
            <a:r>
              <a:rPr lang="de-DE" dirty="0">
                <a:latin typeface="Century Gothic" panose="020B0502020202020204" pitchFamily="34" charset="0"/>
              </a:rPr>
              <a:t>, Verzerrung, Überlagerung von Formen, Eindruck der Labilität,…</a:t>
            </a:r>
          </a:p>
        </p:txBody>
      </p:sp>
    </p:spTree>
    <p:extLst>
      <p:ext uri="{BB962C8B-B14F-4D97-AF65-F5344CB8AC3E}">
        <p14:creationId xmlns:p14="http://schemas.microsoft.com/office/powerpoint/2010/main" val="256530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7E828-48B7-D348-A35D-0970495FF26A}"/>
              </a:ext>
            </a:extLst>
          </p:cNvPr>
          <p:cNvSpPr>
            <a:spLocks noGrp="1"/>
          </p:cNvSpPr>
          <p:nvPr>
            <p:ph type="title"/>
          </p:nvPr>
        </p:nvSpPr>
        <p:spPr/>
        <p:txBody>
          <a:bodyPr/>
          <a:lstStyle/>
          <a:p>
            <a:r>
              <a:rPr lang="de-DE" dirty="0">
                <a:latin typeface="Century Gothic" panose="020B0502020202020204" pitchFamily="34" charset="0"/>
              </a:rPr>
              <a:t>Reflexion</a:t>
            </a:r>
          </a:p>
        </p:txBody>
      </p:sp>
      <p:sp>
        <p:nvSpPr>
          <p:cNvPr id="3" name="Inhaltsplatzhalter 2">
            <a:extLst>
              <a:ext uri="{FF2B5EF4-FFF2-40B4-BE49-F238E27FC236}">
                <a16:creationId xmlns:a16="http://schemas.microsoft.com/office/drawing/2014/main" id="{D0589B3E-DB43-BB49-9047-D601FB9524A4}"/>
              </a:ext>
            </a:extLst>
          </p:cNvPr>
          <p:cNvSpPr>
            <a:spLocks noGrp="1"/>
          </p:cNvSpPr>
          <p:nvPr>
            <p:ph idx="1"/>
          </p:nvPr>
        </p:nvSpPr>
        <p:spPr/>
        <p:txBody>
          <a:bodyPr/>
          <a:lstStyle/>
          <a:p>
            <a:r>
              <a:rPr lang="de-DE" dirty="0">
                <a:latin typeface="Century Gothic" panose="020B0502020202020204" pitchFamily="34" charset="0"/>
              </a:rPr>
              <a:t>Wie schon oben erwähnt, habe ich das Zitat ausgewählt, weil mir sofort eine Idee gekommen ist, ohne vorher recherchiert zu haben, wer Steven Hall ist. Nach meiner Recherche und der Bearbeitung dieser PowerPoint Präsentation, bin ich fasziniert wie viel ich lernen konnte, und wie interessiert ich an der Postmoderne bin. Ich habe die Arbeit ohne Wissen zu dieser Epoche begonnen, und konnte sie mit positiven Nachdrücken und neuen Kenntnissen abschließen. </a:t>
            </a:r>
          </a:p>
        </p:txBody>
      </p:sp>
    </p:spTree>
    <p:extLst>
      <p:ext uri="{BB962C8B-B14F-4D97-AF65-F5344CB8AC3E}">
        <p14:creationId xmlns:p14="http://schemas.microsoft.com/office/powerpoint/2010/main" val="158801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00CFE-B98A-B340-B84D-7C497F1A4FA4}"/>
              </a:ext>
            </a:extLst>
          </p:cNvPr>
          <p:cNvSpPr>
            <a:spLocks noGrp="1"/>
          </p:cNvSpPr>
          <p:nvPr>
            <p:ph type="title"/>
          </p:nvPr>
        </p:nvSpPr>
        <p:spPr/>
        <p:txBody>
          <a:bodyPr/>
          <a:lstStyle/>
          <a:p>
            <a:r>
              <a:rPr lang="de-DE" dirty="0">
                <a:latin typeface="Century Gothic" panose="020B0502020202020204" pitchFamily="34" charset="0"/>
              </a:rPr>
              <a:t>Literaturverzeichnis/ Quellenangabe</a:t>
            </a:r>
          </a:p>
        </p:txBody>
      </p:sp>
      <p:sp>
        <p:nvSpPr>
          <p:cNvPr id="3" name="Inhaltsplatzhalter 2">
            <a:extLst>
              <a:ext uri="{FF2B5EF4-FFF2-40B4-BE49-F238E27FC236}">
                <a16:creationId xmlns:a16="http://schemas.microsoft.com/office/drawing/2014/main" id="{010245EC-1952-134C-A917-8A00713D6F90}"/>
              </a:ext>
            </a:extLst>
          </p:cNvPr>
          <p:cNvSpPr>
            <a:spLocks noGrp="1"/>
          </p:cNvSpPr>
          <p:nvPr>
            <p:ph idx="1"/>
          </p:nvPr>
        </p:nvSpPr>
        <p:spPr/>
        <p:txBody>
          <a:bodyPr/>
          <a:lstStyle/>
          <a:p>
            <a:r>
              <a:rPr lang="de-DE" dirty="0">
                <a:hlinkClick r:id="rId2"/>
              </a:rPr>
              <a:t>https://de.wikipedia.org/wiki/Steven_Holl</a:t>
            </a:r>
            <a:endParaRPr lang="de-DE" dirty="0"/>
          </a:p>
          <a:p>
            <a:r>
              <a:rPr lang="de-DE" dirty="0">
                <a:hlinkClick r:id="rId3"/>
              </a:rPr>
              <a:t>https://abitur-wissen.org/index.php/kunst/epochen-der-kunst-und-kunstgeschichte/189-kunst-1980-postmoderne</a:t>
            </a:r>
            <a:endParaRPr lang="de-DE" dirty="0"/>
          </a:p>
          <a:p>
            <a:pPr marL="0" indent="0">
              <a:buNone/>
            </a:pPr>
            <a:endParaRPr lang="de-DE" dirty="0"/>
          </a:p>
          <a:p>
            <a:endParaRPr lang="de-DE" dirty="0"/>
          </a:p>
        </p:txBody>
      </p:sp>
    </p:spTree>
    <p:extLst>
      <p:ext uri="{BB962C8B-B14F-4D97-AF65-F5344CB8AC3E}">
        <p14:creationId xmlns:p14="http://schemas.microsoft.com/office/powerpoint/2010/main" val="56161994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Breitbild</PresentationFormat>
  <Paragraphs>29</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Century Gothic</vt:lpstr>
      <vt:lpstr>Office</vt:lpstr>
      <vt:lpstr>Mein Entwurf</vt:lpstr>
      <vt:lpstr>Inhaltsangabe</vt:lpstr>
      <vt:lpstr>Der rote Faden</vt:lpstr>
      <vt:lpstr>Architekt und Architekturbeispiel</vt:lpstr>
      <vt:lpstr>Zeitbezug (Postmoderne ab 1980)</vt:lpstr>
      <vt:lpstr>Gesellschaftspolitische Hintergründe</vt:lpstr>
      <vt:lpstr>Kunstgeschichtlicher Hintergrund</vt:lpstr>
      <vt:lpstr>Reflexion</vt:lpstr>
      <vt:lpstr>Literaturverzeichnis/ Quellenangabe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 Entwurf</dc:title>
  <dc:creator>Mittermayr Leona</dc:creator>
  <cp:lastModifiedBy>Ursula Winter</cp:lastModifiedBy>
  <cp:revision>8</cp:revision>
  <dcterms:created xsi:type="dcterms:W3CDTF">2020-11-06T18:50:00Z</dcterms:created>
  <dcterms:modified xsi:type="dcterms:W3CDTF">2020-11-12T11:45:01Z</dcterms:modified>
</cp:coreProperties>
</file>