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90" r:id="rId2"/>
    <p:sldId id="258" r:id="rId3"/>
    <p:sldId id="261" r:id="rId4"/>
    <p:sldId id="274" r:id="rId5"/>
    <p:sldId id="269" r:id="rId6"/>
    <p:sldId id="275" r:id="rId7"/>
    <p:sldId id="276" r:id="rId8"/>
    <p:sldId id="270" r:id="rId9"/>
    <p:sldId id="272" r:id="rId10"/>
    <p:sldId id="279" r:id="rId11"/>
    <p:sldId id="280" r:id="rId12"/>
    <p:sldId id="281" r:id="rId13"/>
    <p:sldId id="282" r:id="rId14"/>
    <p:sldId id="284" r:id="rId15"/>
    <p:sldId id="283" r:id="rId16"/>
    <p:sldId id="286" r:id="rId17"/>
    <p:sldId id="287" r:id="rId18"/>
    <p:sldId id="288" r:id="rId19"/>
    <p:sldId id="278" r:id="rId20"/>
  </p:sldIdLst>
  <p:sldSz cx="9144000" cy="6858000" type="screen4x3"/>
  <p:notesSz cx="6742113" cy="988218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62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9A4DF329-BD50-465B-81BA-DB9CE85D7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33F462A7-F644-4238-9569-779A16D1F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1D6BE8BC-6466-4D7E-B015-604A1DA3B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5E335703-156D-46CC-AF36-4EBC4D781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87134492-7A26-4AD8-8851-7FF0F6A32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AutoShape 6">
            <a:extLst>
              <a:ext uri="{FF2B5EF4-FFF2-40B4-BE49-F238E27FC236}">
                <a16:creationId xmlns:a16="http://schemas.microsoft.com/office/drawing/2014/main" id="{72470CF7-7280-43FE-8B11-DE3225BDF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6" name="AutoShape 7">
            <a:extLst>
              <a:ext uri="{FF2B5EF4-FFF2-40B4-BE49-F238E27FC236}">
                <a16:creationId xmlns:a16="http://schemas.microsoft.com/office/drawing/2014/main" id="{00F1F846-EC27-46EB-88BE-B8657F812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id="{D302EE23-BB10-43E1-B420-5D7A90EB3A8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8300"/>
            <a:ext cx="11787187" cy="1253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E1AA4E85-D268-4660-A236-C768B9EB886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4688" y="4694238"/>
            <a:ext cx="5381625" cy="4433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DE6D36FB-CF33-4194-BB86-515CDC2037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63688" y="-11798300"/>
            <a:ext cx="16725901" cy="125460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953F4F0-8BA5-42A9-8379-11869ECCD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89562" cy="4441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0978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47570E62-BF9A-4E99-9005-4504149EFE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32ADEF-E49C-4804-9369-8E848C8476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72E14FC3-080B-4C0B-A33D-7C806DE135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CC59A59-8EC2-4F15-A653-DE04C63A1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38CB1A3A-0A62-472A-BA58-B5A01E7799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73C0242-64AA-4A44-AF21-F7615E0E7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E08FA88F-47DC-4ADF-9827-7182AEA13C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E3DBA55-C671-4668-9ABF-09A917739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E502B7F0-1599-4E69-A6A4-B0465D6E1E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9E56E9D-04DB-4C9B-83C0-FBC7CBA46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E502B7F0-1599-4E69-A6A4-B0465D6E1E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9E56E9D-04DB-4C9B-83C0-FBC7CBA46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090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AFBF4F-EBD5-45CD-90B8-CFDA993ED1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7D97B-4940-41FF-ABB6-434B3A0E9E7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283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5A6608-1022-4FA4-8401-FC59E529661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D1BF5-F348-4EC6-AACF-4155FB9914C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971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9875" y="274638"/>
            <a:ext cx="2054225" cy="58388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0275" cy="58388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F9EDCE-996F-4183-A479-67CC3FF637E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41702-00E7-40CD-BC82-F8B1F0C71E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728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DA8A5C-CF99-4893-9927-E3369C75F0D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D4EFE-1C93-4D3B-AABF-8E685D6926D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025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C8228C-F3F0-4687-AD6B-F7C1F01B0DB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B70A-0F16-4B6E-81C4-11348579E1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8594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326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2250" cy="451326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0948FB-4376-47BE-BE77-0857FF611C4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93550-D447-4D31-8305-DD2AAFACF15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63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718B364-81F0-4943-AAFD-ECA78E3F5F2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53E40-A859-4A49-939C-17B998D11F7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909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928152-E982-47FC-99F2-55C2ADD818F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7EF32-1C0E-4D7C-A0A4-81DAA911089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123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F9C81D5-002C-40F7-8C96-9596CE52048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EEDB2-8128-406E-9681-25D162224D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5222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0E908B-AAE7-4AD9-BC1E-C1601ACE96E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5B9B1-A369-4C33-A682-AF4162A7D75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9083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5A44B5-2C0E-4006-A3B4-990DC855A30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B29C5-9570-49B4-ABD3-84A2C62129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6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906F642-2803-47D2-B093-1D55BF4D3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69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1E773AC-CC24-4CE5-BCA4-F088FC97D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6900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713DA0E7-60B8-42FD-BB60-A18832EE7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811FC82D-BCAA-4BC3-A434-C0F63468E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0EB19350-21DC-4F83-AB67-A5E067B9C3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2CA176-12C0-450C-80BB-91611F4626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bildungbis18.a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mbwf.gv.at/Themen/schule/schulpraxis/zentralmatura/srdp_ahs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elisabeth.paulhart@brg14.a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mailto:matthias.hernstorfer@brg14.a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">
            <a:extLst>
              <a:ext uri="{FF2B5EF4-FFF2-40B4-BE49-F238E27FC236}">
                <a16:creationId xmlns:a16="http://schemas.microsoft.com/office/drawing/2014/main" id="{3607A846-8F51-4A54-A53B-7353C98FD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420837" y="3140968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Willkommen zum Informationsabend der 4. Klassen</a:t>
            </a:r>
          </a:p>
          <a:p>
            <a:pPr algn="ctr"/>
            <a:endParaRPr lang="de-DE" sz="32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100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F0D17F5-6945-4F1F-BD4F-4C1150ECB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79B3C93-2588-417D-8248-42A433F97205}"/>
              </a:ext>
            </a:extLst>
          </p:cNvPr>
          <p:cNvSpPr txBox="1"/>
          <p:nvPr/>
        </p:nvSpPr>
        <p:spPr>
          <a:xfrm>
            <a:off x="1155455" y="1258255"/>
            <a:ext cx="6833089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Gesetzliche Ausbildungspflicht bis 18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9843662-FE65-4AC4-AB0B-F568C64DDD64}"/>
              </a:ext>
            </a:extLst>
          </p:cNvPr>
          <p:cNvSpPr txBox="1"/>
          <p:nvPr/>
        </p:nvSpPr>
        <p:spPr>
          <a:xfrm>
            <a:off x="464016" y="2478931"/>
            <a:ext cx="82159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www.ausbildungbis18.at</a:t>
            </a: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de-AT" sz="24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Jugendliche müssen über Pflichtschule hinaus eine 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Ausbildung bis 18 nachweisen können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Soll erfolgreicheren Einstieg ins Berufsleben ermöglichen</a:t>
            </a:r>
          </a:p>
        </p:txBody>
      </p:sp>
    </p:spTree>
    <p:extLst>
      <p:ext uri="{BB962C8B-B14F-4D97-AF65-F5344CB8AC3E}">
        <p14:creationId xmlns:p14="http://schemas.microsoft.com/office/powerpoint/2010/main" val="11766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BB81B5C-FCB8-455D-AEC7-03A0C5488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E41395C-0AE4-4F8B-B7D7-5D2279338795}"/>
              </a:ext>
            </a:extLst>
          </p:cNvPr>
          <p:cNvSpPr txBox="1"/>
          <p:nvPr/>
        </p:nvSpPr>
        <p:spPr>
          <a:xfrm>
            <a:off x="1155455" y="970223"/>
            <a:ext cx="6833089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Gesetzliche Ausbildungspflicht bis 18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08A3991-7232-410A-A280-DE48A7471742}"/>
              </a:ext>
            </a:extLst>
          </p:cNvPr>
          <p:cNvSpPr txBox="1"/>
          <p:nvPr/>
        </p:nvSpPr>
        <p:spPr>
          <a:xfrm>
            <a:off x="742422" y="1844706"/>
            <a:ext cx="7718010" cy="4978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Ausbildungspflicht ist erfüllt, wenn eines der folgenden </a:t>
            </a:r>
          </a:p>
          <a:p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Angebote wahrgenommen wird:</a:t>
            </a:r>
          </a:p>
          <a:p>
            <a:endParaRPr lang="de-AT" sz="10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berufliche Ausbildung (Lehre, Teilqualifizierung,…)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vorbereitende Maßnahme für weitere Ausbildung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Nachholen eines Pflichtschulabschlusses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arbeitsmarktpolitische Angebote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Angebote für Jugendliche mit Assistenzbedarf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 andere im Perspektiven- oder Betreuungsplan</a:t>
            </a:r>
          </a:p>
          <a:p>
            <a:pPr>
              <a:lnSpc>
                <a:spcPct val="150000"/>
              </a:lnSpc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vorgesehene Beschäftigung</a:t>
            </a:r>
          </a:p>
        </p:txBody>
      </p:sp>
    </p:spTree>
    <p:extLst>
      <p:ext uri="{BB962C8B-B14F-4D97-AF65-F5344CB8AC3E}">
        <p14:creationId xmlns:p14="http://schemas.microsoft.com/office/powerpoint/2010/main" val="10225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38949F36-CB51-442C-ADB6-C8A3326AE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6D7FFED-390F-4800-B155-EF003E6DAF08}"/>
              </a:ext>
            </a:extLst>
          </p:cNvPr>
          <p:cNvSpPr txBox="1"/>
          <p:nvPr/>
        </p:nvSpPr>
        <p:spPr>
          <a:xfrm>
            <a:off x="2195736" y="980728"/>
            <a:ext cx="4124014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Oberstufe am BRG 14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B94CAC5-FC5D-439A-8590-6F098051974A}"/>
              </a:ext>
            </a:extLst>
          </p:cNvPr>
          <p:cNvSpPr txBox="1"/>
          <p:nvPr/>
        </p:nvSpPr>
        <p:spPr>
          <a:xfrm>
            <a:off x="538755" y="1871378"/>
            <a:ext cx="6553525" cy="3617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Latein oder Italienisch?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Besonderheiten des BRG 14 – Linzer Straße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Wahlpflichtfächer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Reifeprüfung</a:t>
            </a: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41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740C0DC-22D6-4BDF-A3A8-784650350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07E14CC-13D9-4AA2-B867-72A6CB857271}"/>
              </a:ext>
            </a:extLst>
          </p:cNvPr>
          <p:cNvSpPr txBox="1"/>
          <p:nvPr/>
        </p:nvSpPr>
        <p:spPr>
          <a:xfrm>
            <a:off x="2376429" y="1071563"/>
            <a:ext cx="4383316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Latein oder Italienisch?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745AD1E-F14C-4677-AF8B-A34ACD50F1B8}"/>
              </a:ext>
            </a:extLst>
          </p:cNvPr>
          <p:cNvSpPr txBox="1"/>
          <p:nvPr/>
        </p:nvSpPr>
        <p:spPr>
          <a:xfrm>
            <a:off x="244852" y="1899893"/>
            <a:ext cx="8646470" cy="4448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der 5. Klasse kommt für Schüler/-innen des sprachlichen 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Zweigs die dritte, für Schüler/-innen des 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naturwissenschaftlichen Zweigs die zweite Fremdsprache dazu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Jahreswochenstunden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Schularbeiten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allen Sprachen kann die Reifeprüfung absolviert werden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Latein ist Voraussetzung für einige Studienrichtungen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(Medizin, Jus, Sprachen,…)</a:t>
            </a:r>
          </a:p>
        </p:txBody>
      </p:sp>
    </p:spTree>
    <p:extLst>
      <p:ext uri="{BB962C8B-B14F-4D97-AF65-F5344CB8AC3E}">
        <p14:creationId xmlns:p14="http://schemas.microsoft.com/office/powerpoint/2010/main" val="204640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82BF451-B888-4751-9F7C-21B895345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AAECD23-3EDC-4D1E-BCC5-A597118210BD}"/>
              </a:ext>
            </a:extLst>
          </p:cNvPr>
          <p:cNvSpPr txBox="1"/>
          <p:nvPr/>
        </p:nvSpPr>
        <p:spPr>
          <a:xfrm>
            <a:off x="604759" y="1114239"/>
            <a:ext cx="8071697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Besonderheiten des BRG 14 – Linzer Straße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EB54A17-B529-4BDC-9189-44F8F428C6A9}"/>
              </a:ext>
            </a:extLst>
          </p:cNvPr>
          <p:cNvSpPr txBox="1"/>
          <p:nvPr/>
        </p:nvSpPr>
        <p:spPr>
          <a:xfrm>
            <a:off x="323528" y="2060848"/>
            <a:ext cx="778476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Laborbetrieb, geblockt je eine Wochenstunde</a:t>
            </a:r>
          </a:p>
          <a:p>
            <a:pPr>
              <a:lnSpc>
                <a:spcPct val="20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Biologie 6./ 8. Klasse, Physik 6./ 7. Klasse, Chemie 7./ 8. Klasse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Projekte (fächerübergreifend)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Sommersportwoche in der 5. Klasse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Sprachreisen in der 6. und 7. Klasse (F)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Meeresbiologische Woche in der 7. Klasse (</a:t>
            </a:r>
            <a:r>
              <a:rPr lang="de-AT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Biu</a:t>
            </a: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200000"/>
              </a:lnSpc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19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9812E8B-ABC7-4C3B-A175-E9EC9D839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A82DCE0-2C6A-4BBE-9354-B2326B562BB6}"/>
              </a:ext>
            </a:extLst>
          </p:cNvPr>
          <p:cNvSpPr txBox="1"/>
          <p:nvPr/>
        </p:nvSpPr>
        <p:spPr>
          <a:xfrm>
            <a:off x="2123728" y="1330263"/>
            <a:ext cx="4635180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Oberstufe &amp; Technologie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0A0F79B-3409-4898-8809-96FC79E1FA79}"/>
              </a:ext>
            </a:extLst>
          </p:cNvPr>
          <p:cNvSpPr txBox="1"/>
          <p:nvPr/>
        </p:nvSpPr>
        <p:spPr>
          <a:xfrm>
            <a:off x="323528" y="2536293"/>
            <a:ext cx="8795741" cy="3340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Seit der Reifeprüfung 2017/18 sind in der AHS höherwertige 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Technologien in Mathematik vorgeschrieben (Grafik, CAS)</a:t>
            </a:r>
          </a:p>
          <a:p>
            <a:pPr>
              <a:lnSpc>
                <a:spcPct val="150000"/>
              </a:lnSpc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Oberstufenklassen werden am BRG 14 als Laptopklassen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geführt</a:t>
            </a:r>
          </a:p>
          <a:p>
            <a:pPr>
              <a:lnSpc>
                <a:spcPct val="150000"/>
              </a:lnSpc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5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3099D013-6AE8-4C59-B45B-2CA558EFC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1215893-98EF-4015-941F-45303CD81131}"/>
              </a:ext>
            </a:extLst>
          </p:cNvPr>
          <p:cNvSpPr txBox="1"/>
          <p:nvPr/>
        </p:nvSpPr>
        <p:spPr>
          <a:xfrm>
            <a:off x="1513713" y="1052736"/>
            <a:ext cx="6298647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Kurzinformation Wahlpflichtfächer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56B164E-454E-43F2-88F2-9B1864CF2EEE}"/>
              </a:ext>
            </a:extLst>
          </p:cNvPr>
          <p:cNvSpPr txBox="1"/>
          <p:nvPr/>
        </p:nvSpPr>
        <p:spPr>
          <a:xfrm>
            <a:off x="323528" y="1988840"/>
            <a:ext cx="8398261" cy="5187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Werden in der 5. Klasse gewählt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Finden in der 6., 7. und 8. Klasse statt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Jedes Wahlpflichtfach ist pro Jahr zweistündig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Insgesamt sind 6 Wochenstunden zu wählen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Wahl sollte sinnvolle Aufteilung haben und unter </a:t>
            </a:r>
          </a:p>
          <a:p>
            <a:pPr>
              <a:lnSpc>
                <a:spcPct val="150000"/>
              </a:lnSpc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Berücksichtigung der Reifeprüfung getroffen werden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 mindestens zweijähriger Belegung ist das WPF </a:t>
            </a:r>
          </a:p>
          <a:p>
            <a:pPr>
              <a:lnSpc>
                <a:spcPct val="150000"/>
              </a:lnSpc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selbstständig als Reifeprüfungsfach zulässig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5. Klassen werden Anfang Dezember über das Angebot informiert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Aktuelle Infos sind auf der Homepage nachzulesen</a:t>
            </a:r>
          </a:p>
          <a:p>
            <a:pPr>
              <a:lnSpc>
                <a:spcPct val="150000"/>
              </a:lnSpc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37AB4E86-52B7-42E6-BE38-CA9C794BE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53C0A66-EC64-4DA1-A86F-FFC805B57C66}"/>
              </a:ext>
            </a:extLst>
          </p:cNvPr>
          <p:cNvSpPr txBox="1"/>
          <p:nvPr/>
        </p:nvSpPr>
        <p:spPr>
          <a:xfrm>
            <a:off x="1671759" y="1052736"/>
            <a:ext cx="5492529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Kurzinformation Reifeprüfung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E46DD8-362C-4C69-8003-7CD6AE99BF89}"/>
              </a:ext>
            </a:extLst>
          </p:cNvPr>
          <p:cNvSpPr txBox="1"/>
          <p:nvPr/>
        </p:nvSpPr>
        <p:spPr>
          <a:xfrm>
            <a:off x="154269" y="1988840"/>
            <a:ext cx="8761437" cy="4402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Voraussetzung zur Zulassung: positives Jahreszeugnis </a:t>
            </a:r>
          </a:p>
          <a:p>
            <a:pPr>
              <a:lnSpc>
                <a:spcPct val="20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der 8. Klasse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Einsatz höherwertiger Technologie </a:t>
            </a:r>
          </a:p>
          <a:p>
            <a:pPr>
              <a:lnSpc>
                <a:spcPct val="20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(verpflichtender EDV – Einsatz)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Mündliche Kompensationsprüfung bei negativer Klausurnote </a:t>
            </a:r>
          </a:p>
          <a:p>
            <a:pPr>
              <a:lnSpc>
                <a:spcPct val="20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in jedem Fach möglich</a:t>
            </a:r>
          </a:p>
        </p:txBody>
      </p:sp>
    </p:spTree>
    <p:extLst>
      <p:ext uri="{BB962C8B-B14F-4D97-AF65-F5344CB8AC3E}">
        <p14:creationId xmlns:p14="http://schemas.microsoft.com/office/powerpoint/2010/main" val="20923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B732CC8-0CD3-4899-8C3C-19579B42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46" y="81296"/>
            <a:ext cx="8211508" cy="60120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97BBE24-184C-4321-83F6-7E27BE4BA1C6}"/>
              </a:ext>
            </a:extLst>
          </p:cNvPr>
          <p:cNvSpPr txBox="1"/>
          <p:nvPr/>
        </p:nvSpPr>
        <p:spPr>
          <a:xfrm>
            <a:off x="1225981" y="6090592"/>
            <a:ext cx="6814751" cy="371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1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https://www.bmbwf.gv.at/Themen/schule/schulpraxis/zentralmatura/srdp_ahs.html</a:t>
            </a:r>
            <a:r>
              <a:rPr lang="de-AT" sz="1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085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9A99A495-2648-4AC5-81BC-6C5F60CF2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8229600" cy="42735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de-DE" altLang="de-DE" dirty="0"/>
              <a:t>     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r>
              <a:rPr lang="de-DE" altLang="de-DE" sz="36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Vielen Dank für Ihre Aufmerksamkeit!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1800" dirty="0">
              <a:solidFill>
                <a:srgbClr val="262699"/>
              </a:solidFill>
              <a:latin typeface="+mn-lt"/>
            </a:endParaRP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Mit allen Fragen richten Sie sich bitte an die Bildungsberater/-innen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1800" dirty="0">
              <a:solidFill>
                <a:schemeClr val="tx1"/>
              </a:solidFill>
              <a:latin typeface="+mn-lt"/>
            </a:endParaRP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0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martina.lanz@brg14.at</a:t>
            </a:r>
            <a:endParaRPr lang="de-DE" altLang="de-DE" sz="20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0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matthias.hernstorfer@brg14.at</a:t>
            </a:r>
            <a:endParaRPr lang="de-DE" altLang="de-DE" sz="20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350"/>
              </a:spcBef>
              <a:buClrTx/>
              <a:buFontTx/>
              <a:buNone/>
              <a:defRPr/>
            </a:pPr>
            <a:r>
              <a:rPr lang="de-DE" altLang="de-DE" sz="1400" b="1" i="1" dirty="0">
                <a:solidFill>
                  <a:srgbClr val="0000CC"/>
                </a:solidFill>
              </a:rPr>
              <a:t>                                                                                                      </a:t>
            </a:r>
            <a:endParaRPr lang="de-DE" altLang="de-DE" sz="1400" b="1" i="1" dirty="0">
              <a:solidFill>
                <a:srgbClr val="CCCCFF"/>
              </a:solidFill>
            </a:endParaRPr>
          </a:p>
          <a:p>
            <a:pPr algn="ctr">
              <a:spcBef>
                <a:spcPts val="350"/>
              </a:spcBef>
              <a:buClrTx/>
              <a:buFontTx/>
              <a:buNone/>
              <a:defRPr/>
            </a:pPr>
            <a:r>
              <a:rPr lang="de-DE" altLang="de-DE" sz="1400" b="1" i="1" dirty="0"/>
              <a:t>						</a:t>
            </a:r>
            <a:endParaRPr lang="de-DE" altLang="de-DE" sz="1400" b="1" i="1" dirty="0">
              <a:solidFill>
                <a:srgbClr val="0000CC"/>
              </a:solidFill>
            </a:endParaRPr>
          </a:p>
        </p:txBody>
      </p:sp>
      <p:pic>
        <p:nvPicPr>
          <p:cNvPr id="25603" name="Picture 2">
            <a:extLst>
              <a:ext uri="{FF2B5EF4-FFF2-40B4-BE49-F238E27FC236}">
                <a16:creationId xmlns:a16="http://schemas.microsoft.com/office/drawing/2014/main" id="{7DFE5803-D820-43CD-81A3-A5C59EE2F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702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>
            <a:extLst>
              <a:ext uri="{FF2B5EF4-FFF2-40B4-BE49-F238E27FC236}">
                <a16:creationId xmlns:a16="http://schemas.microsoft.com/office/drawing/2014/main" id="{0C5761CC-BDB8-4ACF-B21C-0DFA30740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59552"/>
            <a:ext cx="1015399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397A1755-47F8-451E-9E1D-E772A8E7D8FA}"/>
              </a:ext>
            </a:extLst>
          </p:cNvPr>
          <p:cNvSpPr txBox="1"/>
          <p:nvPr/>
        </p:nvSpPr>
        <p:spPr>
          <a:xfrm>
            <a:off x="2546607" y="1484784"/>
            <a:ext cx="3525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WOHIN MIT 14?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04F34EA-E02F-4078-B0ED-0A04DD3CD50E}"/>
              </a:ext>
            </a:extLst>
          </p:cNvPr>
          <p:cNvSpPr txBox="1"/>
          <p:nvPr/>
        </p:nvSpPr>
        <p:spPr>
          <a:xfrm>
            <a:off x="904320" y="2852936"/>
            <a:ext cx="699236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Allgemeine Informationen</a:t>
            </a:r>
          </a:p>
          <a:p>
            <a:pPr marL="0" inden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altLang="de-DE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Überblick: Möglichkeiten nach der 8. Schulstufe</a:t>
            </a:r>
          </a:p>
          <a:p>
            <a:pPr marL="0" inden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altLang="de-DE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Ausbildungspflicht bis 18</a:t>
            </a:r>
          </a:p>
          <a:p>
            <a:pPr marL="0" inden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altLang="de-DE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Oberstufe am BRG14 inklusive Reifeprüfung </a:t>
            </a:r>
          </a:p>
          <a:p>
            <a:pPr marL="0" inden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>
            <a:extLst>
              <a:ext uri="{FF2B5EF4-FFF2-40B4-BE49-F238E27FC236}">
                <a16:creationId xmlns:a16="http://schemas.microsoft.com/office/drawing/2014/main" id="{A070A2D0-036C-4596-8B5E-A39EB0184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3D0E1E3-A72A-4B3A-B9D0-63E64F09ED58}"/>
              </a:ext>
            </a:extLst>
          </p:cNvPr>
          <p:cNvSpPr txBox="1"/>
          <p:nvPr/>
        </p:nvSpPr>
        <p:spPr>
          <a:xfrm>
            <a:off x="1856937" y="1484784"/>
            <a:ext cx="4904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Häufig gestellte Fragen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CBF7B87-6A7E-4C26-82F2-793B444BA368}"/>
              </a:ext>
            </a:extLst>
          </p:cNvPr>
          <p:cNvSpPr txBox="1"/>
          <p:nvPr/>
        </p:nvSpPr>
        <p:spPr>
          <a:xfrm>
            <a:off x="216418" y="2828835"/>
            <a:ext cx="826232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Muss ich mit 14 schon wissen, welchen Beruf ich später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ausüben möchte?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 kann ich tun, wenn ich keine Begabungen und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Interessen bei mir feststellen kann?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Welche Möglichkeiten habe ich, wenn ich bemerke, dass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ich eine falsche Entscheidung getroffen habe?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2">
            <a:extLst>
              <a:ext uri="{FF2B5EF4-FFF2-40B4-BE49-F238E27FC236}">
                <a16:creationId xmlns:a16="http://schemas.microsoft.com/office/drawing/2014/main" id="{4A710163-6EA6-4E7B-90CE-C666B9CC9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148DD4D-4819-47AD-901A-ACB8607483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09" y="0"/>
            <a:ext cx="7841582" cy="68580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AF0A751-E2AC-4D99-9225-75728AD2F252}"/>
              </a:ext>
            </a:extLst>
          </p:cNvPr>
          <p:cNvSpPr txBox="1"/>
          <p:nvPr/>
        </p:nvSpPr>
        <p:spPr>
          <a:xfrm rot="16200000">
            <a:off x="6737911" y="3321277"/>
            <a:ext cx="39485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>
                <a:solidFill>
                  <a:schemeClr val="tx1"/>
                </a:solidFill>
              </a:rPr>
              <a:t>https://arbeitenundstudieren.at/2014/06/11/matura-geschafft-bildungswege-in-ooe/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>
            <a:extLst>
              <a:ext uri="{FF2B5EF4-FFF2-40B4-BE49-F238E27FC236}">
                <a16:creationId xmlns:a16="http://schemas.microsoft.com/office/drawing/2014/main" id="{4B611BC6-86D3-4B51-B5FF-2D290A467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824FBB30-E2C9-461F-B46E-87BBAA95C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556792"/>
            <a:ext cx="8947712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>
            <a:extLst>
              <a:ext uri="{FF2B5EF4-FFF2-40B4-BE49-F238E27FC236}">
                <a16:creationId xmlns:a16="http://schemas.microsoft.com/office/drawing/2014/main" id="{E0A59624-6DAD-4F93-8821-10DD427FA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F1F161BE-C751-4A93-AAD0-D09E37363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53" y="662831"/>
            <a:ext cx="7535863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2800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Einige berufsbildende höhere Schulen (BHS)</a:t>
            </a:r>
            <a:endParaRPr lang="de-AT" altLang="de-DE" sz="28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9F90667-80E3-4390-829B-B581EFB39E78}"/>
              </a:ext>
            </a:extLst>
          </p:cNvPr>
          <p:cNvSpPr txBox="1"/>
          <p:nvPr/>
        </p:nvSpPr>
        <p:spPr>
          <a:xfrm>
            <a:off x="359099" y="1844824"/>
            <a:ext cx="8378769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HAK – Handelsakademie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HTL – Höhere technische Lehranstalt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HLFS – Höhere Schule für Land-/Forstwirtschaft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BAFEP – Bildungsanstalt für Elementarpädagogik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 – Humanberufliche Schulen</a:t>
            </a: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Wirtschaft</a:t>
            </a: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Tourismus</a:t>
            </a: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</a:t>
            </a: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Kunst</a:t>
            </a: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Soziales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>
            <a:extLst>
              <a:ext uri="{FF2B5EF4-FFF2-40B4-BE49-F238E27FC236}">
                <a16:creationId xmlns:a16="http://schemas.microsoft.com/office/drawing/2014/main" id="{DE982062-46D7-4A59-8553-5AC6A2410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74265830-E67B-45A8-8E7D-B6A1E0F69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53" y="662831"/>
            <a:ext cx="7535863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2800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Ausbildungswege ohne Reifeprüfung</a:t>
            </a:r>
            <a:endParaRPr lang="de-AT" altLang="de-DE" sz="28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E6F4D5B-95DE-4280-B469-4BFECAA201F7}"/>
              </a:ext>
            </a:extLst>
          </p:cNvPr>
          <p:cNvSpPr txBox="1"/>
          <p:nvPr/>
        </p:nvSpPr>
        <p:spPr>
          <a:xfrm>
            <a:off x="359099" y="1772816"/>
            <a:ext cx="6504858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Lehrausbildung = klassische Lehre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Ausbildung in einem Pflegehilfelehrgang</a:t>
            </a:r>
          </a:p>
          <a:p>
            <a:pPr marL="1200150" lvl="1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zahnärztliche Assistenz</a:t>
            </a:r>
          </a:p>
          <a:p>
            <a:pPr marL="1200150" lvl="1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medizinische Massage</a:t>
            </a:r>
          </a:p>
          <a:p>
            <a:pPr marL="1200150" lvl="1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Heilmassage</a:t>
            </a:r>
          </a:p>
          <a:p>
            <a:pPr marL="1200150" lvl="1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Rettungssanitätsdienst</a:t>
            </a:r>
          </a:p>
          <a:p>
            <a:pPr marL="1200150" lvl="1" indent="-4572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Notfallsanitätsdienst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Ausbildung in einem Sozialbetreuungsberuf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Spezielle Bildungs- und Fördermaßnahmen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5">
            <a:extLst>
              <a:ext uri="{FF2B5EF4-FFF2-40B4-BE49-F238E27FC236}">
                <a16:creationId xmlns:a16="http://schemas.microsoft.com/office/drawing/2014/main" id="{7879CAB0-DB48-4CF7-927A-758ECAEC6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2356EF3C-878A-4A06-9B79-E3EDDFCCA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53" y="950863"/>
            <a:ext cx="7535863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Für BHS gilt allgemein</a:t>
            </a:r>
            <a:endParaRPr lang="de-AT" altLang="de-DE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2DDFE96-2DD8-4CDF-9D29-34F4FECF9C56}"/>
              </a:ext>
            </a:extLst>
          </p:cNvPr>
          <p:cNvSpPr txBox="1"/>
          <p:nvPr/>
        </p:nvSpPr>
        <p:spPr>
          <a:xfrm>
            <a:off x="359099" y="2276872"/>
            <a:ext cx="8435643" cy="3128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Positives Zeugnis der 4. Klasse als Voraussetzung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Dauer: 5 Jahre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Abschluss: Reifeprüfung für Hochschulreife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2">
            <a:extLst>
              <a:ext uri="{FF2B5EF4-FFF2-40B4-BE49-F238E27FC236}">
                <a16:creationId xmlns:a16="http://schemas.microsoft.com/office/drawing/2014/main" id="{7DFE5803-D820-43CD-81A3-A5C59EE2F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6B8A0FA-063F-4112-B503-288F0912F896}"/>
              </a:ext>
            </a:extLst>
          </p:cNvPr>
          <p:cNvSpPr txBox="1"/>
          <p:nvPr/>
        </p:nvSpPr>
        <p:spPr>
          <a:xfrm>
            <a:off x="359099" y="1511338"/>
            <a:ext cx="7710444" cy="4725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meisten BHS – Standorte bieten auch eine 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berufsbildende mittlere Schule (BMS) an. Für diese gilt: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Positives Zeugnis der 4. Klasse als Voraussetzung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Dauer: 3 Jahre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Abschluss: Zeugnis für die Arbeitswelt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Aufbaulehrgang für Reifeprüfung möglich (3 Jahre)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Microsoft Office PowerPoint</Application>
  <PresentationFormat>Bildschirmpräsentation (4:3)</PresentationFormat>
  <Paragraphs>126</Paragraphs>
  <Slides>19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Microsoft YaHei</vt:lpstr>
      <vt:lpstr>Arial</vt:lpstr>
      <vt:lpstr>Symbol</vt:lpstr>
      <vt:lpstr>Tahoma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BRG14</dc:title>
  <dc:creator>NN</dc:creator>
  <cp:lastModifiedBy>HERNSTORFER Matthias</cp:lastModifiedBy>
  <cp:revision>304</cp:revision>
  <cp:lastPrinted>1601-01-01T00:00:00Z</cp:lastPrinted>
  <dcterms:created xsi:type="dcterms:W3CDTF">2004-11-06T16:38:57Z</dcterms:created>
  <dcterms:modified xsi:type="dcterms:W3CDTF">2024-01-10T10:21:49Z</dcterms:modified>
</cp:coreProperties>
</file>