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93" r:id="rId2"/>
    <p:sldId id="258" r:id="rId3"/>
    <p:sldId id="284" r:id="rId4"/>
    <p:sldId id="286" r:id="rId5"/>
    <p:sldId id="287" r:id="rId6"/>
    <p:sldId id="288" r:id="rId7"/>
    <p:sldId id="276" r:id="rId8"/>
    <p:sldId id="292" r:id="rId9"/>
    <p:sldId id="290" r:id="rId10"/>
    <p:sldId id="289" r:id="rId11"/>
    <p:sldId id="279" r:id="rId12"/>
    <p:sldId id="280" r:id="rId13"/>
    <p:sldId id="291" r:id="rId14"/>
    <p:sldId id="278" r:id="rId15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3" userDrawn="1">
          <p15:clr>
            <a:srgbClr val="A4A3A4"/>
          </p15:clr>
        </p15:guide>
        <p15:guide id="2" pos="217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2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94249" autoAdjust="0"/>
  </p:normalViewPr>
  <p:slideViewPr>
    <p:cSldViewPr>
      <p:cViewPr varScale="1">
        <p:scale>
          <a:sx n="82" d="100"/>
          <a:sy n="82" d="100"/>
        </p:scale>
        <p:origin x="18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93"/>
        <p:guide pos="217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9A4DF329-BD50-465B-81BA-DB9CE85D7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33F462A7-F644-4238-9569-779A16D1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1D6BE8BC-6466-4D7E-B015-604A1DA3B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5E335703-156D-46CC-AF36-4EBC4D78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87134492-7A26-4AD8-8851-7FF0F6A32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72470CF7-7280-43FE-8B11-DE3225BDF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00F1F846-EC27-46EB-88BE-B8657F812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989" tIns="45994" rIns="91989" bIns="4599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D302EE23-BB10-43E1-B420-5D7A90EB3A8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347825" y="-11850688"/>
            <a:ext cx="16789400" cy="1259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E1AA4E85-D268-4660-A236-C768B9EB886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0249" y="4715353"/>
            <a:ext cx="5425975" cy="44538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DE6D36FB-CF33-4194-BB86-515CDC2037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351000" y="-11850688"/>
            <a:ext cx="16803688" cy="126015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953F4F0-8BA5-42A9-8379-11869ECCD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248" y="4715353"/>
            <a:ext cx="5433978" cy="44618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28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7570E62-BF9A-4E99-9005-4504149EFE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32ADEF-E49C-4804-9369-8E848C847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249" y="4715353"/>
            <a:ext cx="5438780" cy="4466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E502B7F0-1599-4E69-A6A4-B0465D6E1E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9E56E9D-04DB-4C9B-83C0-FBC7CBA46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249" y="4715353"/>
            <a:ext cx="5438780" cy="4466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09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AFBF4F-EBD5-45CD-90B8-CFDA993ED1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7D97B-4940-41FF-ABB6-434B3A0E9E7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283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5A6608-1022-4FA4-8401-FC59E529661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D1BF5-F348-4EC6-AACF-4155FB9914C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97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9875" y="274638"/>
            <a:ext cx="2054225" cy="58388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0275" cy="58388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F9EDCE-996F-4183-A479-67CC3FF637E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41702-00E7-40CD-BC82-F8B1F0C71E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728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DA8A5C-CF99-4893-9927-E3369C75F0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D4EFE-1C93-4D3B-AABF-8E685D6926D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025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C8228C-F3F0-4687-AD6B-F7C1F01B0D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70A-0F16-4B6E-81C4-11348579E1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594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948FB-4376-47BE-BE77-0857FF611C4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93550-D447-4D31-8305-DD2AAFACF1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63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718B364-81F0-4943-AAFD-ECA78E3F5F2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53E40-A859-4A49-939C-17B998D11F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90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928152-E982-47FC-99F2-55C2ADD818F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7EF32-1C0E-4D7C-A0A4-81DAA911089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123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F9C81D5-002C-40F7-8C96-9596CE52048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EEDB2-8128-406E-9681-25D162224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22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E908B-AAE7-4AD9-BC1E-C1601ACE96E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B9B1-A369-4C33-A682-AF4162A7D75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083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5A44B5-2C0E-4006-A3B4-990DC855A3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B29C5-9570-49B4-ABD3-84A2C62129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6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906F642-2803-47D2-B093-1D55BF4D3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69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1E773AC-CC24-4CE5-BCA4-F088FC97D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13DA0E7-60B8-42FD-BB60-A18832EE7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811FC82D-BCAA-4BC3-A434-C0F63468E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0EB19350-21DC-4F83-AB67-A5E067B9C3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2CA176-12C0-450C-80BB-91611F4626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">
            <a:extLst>
              <a:ext uri="{FF2B5EF4-FFF2-40B4-BE49-F238E27FC236}">
                <a16:creationId xmlns:a16="http://schemas.microsoft.com/office/drawing/2014/main" id="{3607A846-8F51-4A54-A53B-7353C98FD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20837" y="3083476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Willkommen zum Informationsabend der 5. Klassen</a:t>
            </a: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rgbClr val="3333CC">
                  <a:lumMod val="75000"/>
                </a:srgb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50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AB4E86-52B7-42E6-BE38-CA9C794BE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53C0A66-EC64-4DA1-A86F-FFC805B57C66}"/>
              </a:ext>
            </a:extLst>
          </p:cNvPr>
          <p:cNvSpPr txBox="1"/>
          <p:nvPr/>
        </p:nvSpPr>
        <p:spPr>
          <a:xfrm>
            <a:off x="2517803" y="898215"/>
            <a:ext cx="3350341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VBS Reifeprüfung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3E46DD8-362C-4C69-8003-7CD6AE99BF89}"/>
              </a:ext>
            </a:extLst>
          </p:cNvPr>
          <p:cNvSpPr txBox="1"/>
          <p:nvPr/>
        </p:nvSpPr>
        <p:spPr>
          <a:xfrm>
            <a:off x="154269" y="1484784"/>
            <a:ext cx="8762655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Bilingualität</a:t>
            </a: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muss in allen Bereichen der Reifeprüfung abgebildet sein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Schriftlich:</a:t>
            </a:r>
          </a:p>
          <a:p>
            <a:pPr marL="1085850" lvl="1" indent="-342900">
              <a:lnSpc>
                <a:spcPct val="20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ABA auf Englisch oder Englisch als Erstsprache als 4. Klausur oder</a:t>
            </a:r>
          </a:p>
          <a:p>
            <a:pPr marL="1085850" lvl="1" indent="-342900">
              <a:lnSpc>
                <a:spcPct val="20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Biologie oder Physik als 4. Klausur bilingual (nur Realgymnasium)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Mündlich:</a:t>
            </a:r>
          </a:p>
          <a:p>
            <a:pPr marL="1085850" lvl="1" indent="-342900">
              <a:lnSpc>
                <a:spcPct val="20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Mindestens ein Fach mit bilingualer Prüfung (außer Sprachen)</a:t>
            </a:r>
          </a:p>
          <a:p>
            <a:pPr marL="1085850" lvl="1" indent="-342900">
              <a:lnSpc>
                <a:spcPct val="20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Kandidat/-in entscheidet, welche Fragen auf Englisch und welche auf Deutsch </a:t>
            </a:r>
          </a:p>
          <a:p>
            <a:pPr lvl="1" indent="0">
              <a:lnSpc>
                <a:spcPct val="200000"/>
              </a:lnSpc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beantwortet werden</a:t>
            </a:r>
          </a:p>
          <a:p>
            <a:pPr marL="1085850" lvl="1" indent="-342900">
              <a:lnSpc>
                <a:spcPct val="200000"/>
              </a:lnSpc>
              <a:buFont typeface="Symbol" panose="05050102010706020507" pitchFamily="18" charset="2"/>
              <a:buChar char="-"/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gewählten Fächer, die bilingual beantwortet werden können, müssen bilingual </a:t>
            </a:r>
          </a:p>
          <a:p>
            <a:pPr lvl="1" indent="0">
              <a:lnSpc>
                <a:spcPct val="200000"/>
              </a:lnSpc>
            </a:pPr>
            <a:r>
              <a:rPr lang="de-AT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beantwortet werden</a:t>
            </a:r>
          </a:p>
        </p:txBody>
      </p:sp>
    </p:spTree>
    <p:extLst>
      <p:ext uri="{BB962C8B-B14F-4D97-AF65-F5344CB8AC3E}">
        <p14:creationId xmlns:p14="http://schemas.microsoft.com/office/powerpoint/2010/main" val="377050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F0D17F5-6945-4F1F-BD4F-4C1150ECB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79B3C93-2588-417D-8248-42A433F97205}"/>
              </a:ext>
            </a:extLst>
          </p:cNvPr>
          <p:cNvSpPr txBox="1"/>
          <p:nvPr/>
        </p:nvSpPr>
        <p:spPr>
          <a:xfrm>
            <a:off x="1155455" y="1258255"/>
            <a:ext cx="6833089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Gesetzliche Ausbildungspflicht bis 18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9843662-FE65-4AC4-AB0B-F568C64DDD64}"/>
              </a:ext>
            </a:extLst>
          </p:cNvPr>
          <p:cNvSpPr txBox="1"/>
          <p:nvPr/>
        </p:nvSpPr>
        <p:spPr>
          <a:xfrm>
            <a:off x="464016" y="2478931"/>
            <a:ext cx="82159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www.ausbildungbis18.at </a:t>
            </a:r>
          </a:p>
          <a:p>
            <a:pPr>
              <a:lnSpc>
                <a:spcPct val="150000"/>
              </a:lnSpc>
            </a:pP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Jugendliche müssen über Pflichtschule hinaus eine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Ausbildung bis 18 nachweisen können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Soll erfolgreicheren Einstieg ins Berufsleben ermöglichen</a:t>
            </a:r>
          </a:p>
        </p:txBody>
      </p:sp>
    </p:spTree>
    <p:extLst>
      <p:ext uri="{BB962C8B-B14F-4D97-AF65-F5344CB8AC3E}">
        <p14:creationId xmlns:p14="http://schemas.microsoft.com/office/powerpoint/2010/main" val="1176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BB81B5C-FCB8-455D-AEC7-03A0C5488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E41395C-0AE4-4F8B-B7D7-5D2279338795}"/>
              </a:ext>
            </a:extLst>
          </p:cNvPr>
          <p:cNvSpPr txBox="1"/>
          <p:nvPr/>
        </p:nvSpPr>
        <p:spPr>
          <a:xfrm>
            <a:off x="1155455" y="970223"/>
            <a:ext cx="6833089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Gesetzliche Ausbildungspflicht bis 18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08A3991-7232-410A-A280-DE48A7471742}"/>
              </a:ext>
            </a:extLst>
          </p:cNvPr>
          <p:cNvSpPr txBox="1"/>
          <p:nvPr/>
        </p:nvSpPr>
        <p:spPr>
          <a:xfrm>
            <a:off x="742422" y="1844706"/>
            <a:ext cx="7718010" cy="4978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Ausbildungspflicht ist erfüllt, wenn eines der folgenden </a:t>
            </a:r>
          </a:p>
          <a:p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Angebote wahrgenommen wird:</a:t>
            </a:r>
          </a:p>
          <a:p>
            <a:endParaRPr lang="de-AT" sz="10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berufliche Ausbildung (Lehre, Teilqualifizierung,…)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vorbereitende Maßnahme für weitere Ausbildung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Nachholen eines Pflichtschulabschlusses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arbeitsmarktpolitische Angebote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Angebote für Jugendliche mit Assistenzbedarf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 andere im Perspektiven- oder Betreuungsplan</a:t>
            </a:r>
          </a:p>
          <a:p>
            <a:pPr>
              <a:lnSpc>
                <a:spcPct val="150000"/>
              </a:lnSpc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vorgesehene Beschäftigung</a:t>
            </a:r>
          </a:p>
        </p:txBody>
      </p:sp>
    </p:spTree>
    <p:extLst>
      <p:ext uri="{BB962C8B-B14F-4D97-AF65-F5344CB8AC3E}">
        <p14:creationId xmlns:p14="http://schemas.microsoft.com/office/powerpoint/2010/main" val="10225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D0AED331-6F07-484C-A848-9D9451A20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8137CFA-4C39-400C-AE10-3023A1531DF9}"/>
              </a:ext>
            </a:extLst>
          </p:cNvPr>
          <p:cNvSpPr txBox="1"/>
          <p:nvPr/>
        </p:nvSpPr>
        <p:spPr>
          <a:xfrm>
            <a:off x="1119705" y="1657606"/>
            <a:ext cx="6472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Hilfestellung bei Karrierefragen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568E9AB-293F-4BC9-95F2-AF3E6CD54BB0}"/>
              </a:ext>
            </a:extLst>
          </p:cNvPr>
          <p:cNvSpPr txBox="1"/>
          <p:nvPr/>
        </p:nvSpPr>
        <p:spPr>
          <a:xfrm>
            <a:off x="1835696" y="2780928"/>
            <a:ext cx="5040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Jugendcoaching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Mag. Sabrina </a:t>
            </a:r>
            <a:r>
              <a:rPr lang="de-AT" sz="2400" dirty="0" err="1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Staringer</a:t>
            </a: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sz="2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www.in-come.at </a:t>
            </a:r>
            <a:endParaRPr lang="de-AT" sz="2400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41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9A99A495-2648-4AC5-81BC-6C5F60CF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8229600" cy="42735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e-DE" altLang="de-DE" dirty="0"/>
              <a:t>     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Vielen Dank für Ihre Aufmerksamkeit!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1800" dirty="0">
              <a:solidFill>
                <a:srgbClr val="262699"/>
              </a:solidFill>
              <a:latin typeface="+mn-lt"/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Mit Fragen richten Sie sich bitte an die Bildungsberater/-innen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1800" dirty="0">
              <a:solidFill>
                <a:schemeClr val="tx1"/>
              </a:solidFill>
              <a:latin typeface="+mn-lt"/>
            </a:endParaRP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martina.lanz@brg14.at</a:t>
            </a: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matthias.hernstorfer@brg14.at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>
                <a:solidFill>
                  <a:srgbClr val="0000CC"/>
                </a:solidFill>
              </a:rPr>
              <a:t>                                                                                                      </a:t>
            </a:r>
            <a:endParaRPr lang="de-DE" altLang="de-DE" sz="1400" b="1" i="1" dirty="0">
              <a:solidFill>
                <a:srgbClr val="CCCCFF"/>
              </a:solidFill>
            </a:endParaRPr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/>
              <a:t>						</a:t>
            </a:r>
            <a:endParaRPr lang="de-DE" altLang="de-DE" sz="1400" b="1" i="1" dirty="0">
              <a:solidFill>
                <a:srgbClr val="0000CC"/>
              </a:solidFill>
            </a:endParaRPr>
          </a:p>
        </p:txBody>
      </p:sp>
      <p:pic>
        <p:nvPicPr>
          <p:cNvPr id="25603" name="Picture 2">
            <a:extLst>
              <a:ext uri="{FF2B5EF4-FFF2-40B4-BE49-F238E27FC236}">
                <a16:creationId xmlns:a16="http://schemas.microsoft.com/office/drawing/2014/main" id="{7DFE5803-D820-43CD-81A3-A5C59EE2F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702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>
            <a:extLst>
              <a:ext uri="{FF2B5EF4-FFF2-40B4-BE49-F238E27FC236}">
                <a16:creationId xmlns:a16="http://schemas.microsoft.com/office/drawing/2014/main" id="{0C5761CC-BDB8-4ACF-B21C-0DFA30740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97A1755-47F8-451E-9E1D-E772A8E7D8FA}"/>
              </a:ext>
            </a:extLst>
          </p:cNvPr>
          <p:cNvSpPr txBox="1"/>
          <p:nvPr/>
        </p:nvSpPr>
        <p:spPr>
          <a:xfrm>
            <a:off x="934153" y="1484784"/>
            <a:ext cx="6750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Informationen für die 5. Klassen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04F34EA-E02F-4078-B0ED-0A04DD3CD50E}"/>
              </a:ext>
            </a:extLst>
          </p:cNvPr>
          <p:cNvSpPr txBox="1"/>
          <p:nvPr/>
        </p:nvSpPr>
        <p:spPr>
          <a:xfrm>
            <a:off x="904320" y="2204864"/>
            <a:ext cx="519154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Oberstufe am BRG 14 – Linzer Straße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Wahlpflichtgegenstände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Reifeprüfung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Abschließende Arbeit (ABA)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Ausbildungspflicht bis 18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r>
              <a:rPr lang="de-AT" alt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Jugendcoaching</a:t>
            </a:r>
          </a:p>
          <a:p>
            <a:pPr marL="0" inden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82BF451-B888-4751-9F7C-21B895345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EB54A17-B529-4BDC-9189-44F8F428C6A9}"/>
              </a:ext>
            </a:extLst>
          </p:cNvPr>
          <p:cNvSpPr txBox="1"/>
          <p:nvPr/>
        </p:nvSpPr>
        <p:spPr>
          <a:xfrm>
            <a:off x="323528" y="1484784"/>
            <a:ext cx="7784760" cy="58801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Laborbetrieb, geblockt je eine Wochenstunde</a:t>
            </a:r>
          </a:p>
          <a:p>
            <a:pPr>
              <a:lnSpc>
                <a:spcPct val="20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Biologie 6./ 8. Klasse, Physik 6./ 7. Klasse, Chemie 7./ 8.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Projekte (fächerübergreifend)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Schularbeiten in Biologie &amp; Physik in 7./ 8.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Sprachreisen in der 6. (E) und 7. Klasse (F)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Meeresbiologische Woche in der 7.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Kosten bis zu 1.000€ </a:t>
            </a:r>
          </a:p>
          <a:p>
            <a:pPr>
              <a:lnSpc>
                <a:spcPct val="200000"/>
              </a:lnSpc>
            </a:pP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9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3099D013-6AE8-4C59-B45B-2CA558EFC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1215893-98EF-4015-941F-45303CD81131}"/>
              </a:ext>
            </a:extLst>
          </p:cNvPr>
          <p:cNvSpPr txBox="1"/>
          <p:nvPr/>
        </p:nvSpPr>
        <p:spPr>
          <a:xfrm>
            <a:off x="1513713" y="1052736"/>
            <a:ext cx="6298647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Kurzinformation Wahlpflichtfächer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56B164E-454E-43F2-88F2-9B1864CF2EEE}"/>
              </a:ext>
            </a:extLst>
          </p:cNvPr>
          <p:cNvSpPr txBox="1"/>
          <p:nvPr/>
        </p:nvSpPr>
        <p:spPr>
          <a:xfrm>
            <a:off x="323528" y="1988840"/>
            <a:ext cx="8167492" cy="4606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Werden in der 5. Klasse gewählt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Finden in der 6., 7. und 8. Klasse statt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Jedes Wahlpflichtfach ist pro Jahr zweistündig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Insgesamt sind 6 Wochenstunden zu wählen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Wahl sollte sinnvolle Aufteilung haben und unter </a:t>
            </a:r>
          </a:p>
          <a:p>
            <a:pPr>
              <a:lnSpc>
                <a:spcPct val="150000"/>
              </a:lnSpc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Berücksichtigung der Reifeprüfung getroffen werden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mindestens zweijähriger Belegung ist das WPF </a:t>
            </a:r>
          </a:p>
          <a:p>
            <a:pPr>
              <a:lnSpc>
                <a:spcPct val="150000"/>
              </a:lnSpc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selbstständig als Reifeprüfungsfach zulässig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5. Klassen werden Mitte Dezember über das Angebot informiert</a:t>
            </a:r>
          </a:p>
          <a:p>
            <a:pPr>
              <a:lnSpc>
                <a:spcPct val="150000"/>
              </a:lnSpc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</a:t>
            </a:r>
            <a:endParaRPr lang="de-AT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37AB4E86-52B7-42E6-BE38-CA9C794BE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53C0A66-EC64-4DA1-A86F-FFC805B57C66}"/>
              </a:ext>
            </a:extLst>
          </p:cNvPr>
          <p:cNvSpPr txBox="1"/>
          <p:nvPr/>
        </p:nvSpPr>
        <p:spPr>
          <a:xfrm>
            <a:off x="1671759" y="1052736"/>
            <a:ext cx="5492529" cy="730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32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Kurzinformation Reifeprüfung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E46DD8-362C-4C69-8003-7CD6AE99BF89}"/>
              </a:ext>
            </a:extLst>
          </p:cNvPr>
          <p:cNvSpPr txBox="1"/>
          <p:nvPr/>
        </p:nvSpPr>
        <p:spPr>
          <a:xfrm>
            <a:off x="154269" y="2150669"/>
            <a:ext cx="8908593" cy="3366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Voraussetzung zur Zulassung: positives Jahreszeugnis der 8. Klasse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einem Nicht genügend im Jahreszeugnis der 8. Klasse: </a:t>
            </a:r>
          </a:p>
          <a:p>
            <a:pPr>
              <a:lnSpc>
                <a:spcPct val="200000"/>
              </a:lnSpc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Wiederholungsprüfung vor Klausuren (schriftliche Reifeprüfung)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zwei Nicht genügend: Wiederholungsprüfung im Herbst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mehr als zwei Nicht genügend: Wiederholung der 8. Klasse</a:t>
            </a:r>
          </a:p>
        </p:txBody>
      </p:sp>
    </p:spTree>
    <p:extLst>
      <p:ext uri="{BB962C8B-B14F-4D97-AF65-F5344CB8AC3E}">
        <p14:creationId xmlns:p14="http://schemas.microsoft.com/office/powerpoint/2010/main" val="20923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B732CC8-0CD3-4899-8C3C-19579B42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46" y="81296"/>
            <a:ext cx="8211508" cy="60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7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>
            <a:extLst>
              <a:ext uri="{FF2B5EF4-FFF2-40B4-BE49-F238E27FC236}">
                <a16:creationId xmlns:a16="http://schemas.microsoft.com/office/drawing/2014/main" id="{DE982062-46D7-4A59-8553-5AC6A2410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74265830-E67B-45A8-8E7D-B6A1E0F69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53" y="662831"/>
            <a:ext cx="753586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28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Abschließende Arbeit - ABA</a:t>
            </a:r>
            <a:endParaRPr lang="de-AT" altLang="de-DE" sz="28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E6F4D5B-95DE-4280-B469-4BFECAA201F7}"/>
              </a:ext>
            </a:extLst>
          </p:cNvPr>
          <p:cNvSpPr txBox="1"/>
          <p:nvPr/>
        </p:nvSpPr>
        <p:spPr>
          <a:xfrm>
            <a:off x="359099" y="1772816"/>
            <a:ext cx="7299755" cy="4606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 (freiwillige) Säule der Reifeprüfung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Klasse – Schüler/-in wählt Betreuungslehrer/-in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 Erstellung: </a:t>
            </a:r>
            <a:r>
              <a:rPr lang="de-AT" sz="1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</a:t>
            </a:r>
            <a:endParaRPr lang="de-AT" sz="1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Themenfindung und Einreichung im 1. Semester der 7. Klasse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Thema muss keinem Fach zugeordnet sein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Verpflichtende Gespräche während Erstellung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Anfertigung eines Betreuungsprotokolls (Schüler/-in &amp; Lehrer/-in)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drohender negativer Beurteilung – Frühwarnung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Klasse – Abgabe 1. Schulwoche des 2. Semesters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Präsentation und Diskussion der Arbeit vor Klausuren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1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Moodle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-Kurs „VWA BRG14“ für alle Schüler/-innen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88669BE-2361-4158-BFF3-D06708367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53" y="662831"/>
            <a:ext cx="753586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28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Schriftliche Reifeprüfung</a:t>
            </a:r>
            <a:endParaRPr lang="de-AT" altLang="de-DE" sz="28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72EEE67-D82F-42D0-B7F6-62BDE29A0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C178559-7BA3-48B6-B216-05F1B99929E0}"/>
              </a:ext>
            </a:extLst>
          </p:cNvPr>
          <p:cNvSpPr txBox="1"/>
          <p:nvPr/>
        </p:nvSpPr>
        <p:spPr>
          <a:xfrm>
            <a:off x="359099" y="2420888"/>
            <a:ext cx="8876854" cy="2232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Findet im Mai statt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ohne ABA: 3-5, mit ABA: 3 oder 4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Mündliche Kompensationsprüfung bei negativer Klausurnote </a:t>
            </a:r>
          </a:p>
          <a:p>
            <a:pPr>
              <a:lnSpc>
                <a:spcPct val="150000"/>
              </a:lnSpc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in jedem Fach möglich</a:t>
            </a:r>
          </a:p>
        </p:txBody>
      </p:sp>
    </p:spTree>
    <p:extLst>
      <p:ext uri="{BB962C8B-B14F-4D97-AF65-F5344CB8AC3E}">
        <p14:creationId xmlns:p14="http://schemas.microsoft.com/office/powerpoint/2010/main" val="34862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203D2DA-2C35-4DC4-8DC0-6216FE7CE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2E9C00A-87C6-4431-8903-A9192A5E5175}"/>
              </a:ext>
            </a:extLst>
          </p:cNvPr>
          <p:cNvSpPr txBox="1"/>
          <p:nvPr/>
        </p:nvSpPr>
        <p:spPr>
          <a:xfrm>
            <a:off x="1993971" y="1071563"/>
            <a:ext cx="3918380" cy="650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8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Mündliche Reifeprüfung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26532B0-998B-4468-80A1-3B7696FD118E}"/>
              </a:ext>
            </a:extLst>
          </p:cNvPr>
          <p:cNvSpPr txBox="1"/>
          <p:nvPr/>
        </p:nvSpPr>
        <p:spPr>
          <a:xfrm>
            <a:off x="154269" y="2060848"/>
            <a:ext cx="8543236" cy="4402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ohne ABA: 2-4, mit ABA: 2 oder 3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Zu jedem Fach gibt es einen definierten Themenpool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Kandidat/-in zieht zwei Themen und wählt eines davon aus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Lehrer/-in stellt eine Aufgabe zum gewählten Thema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Prüfungsdauer zwischen 10 und 20 Minuten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Vorbereitungszeit mindestens 30 Minuten</a:t>
            </a:r>
          </a:p>
        </p:txBody>
      </p:sp>
    </p:spTree>
    <p:extLst>
      <p:ext uri="{BB962C8B-B14F-4D97-AF65-F5344CB8AC3E}">
        <p14:creationId xmlns:p14="http://schemas.microsoft.com/office/powerpoint/2010/main" val="213391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Bildschirmpräsentation (4:3)</PresentationFormat>
  <Paragraphs>103</Paragraphs>
  <Slides>14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Symbol</vt:lpstr>
      <vt:lpstr>Tahoma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BRG14</dc:title>
  <dc:creator>NN</dc:creator>
  <cp:lastModifiedBy>hartschalenkoffer@gmail.com</cp:lastModifiedBy>
  <cp:revision>321</cp:revision>
  <cp:lastPrinted>2023-12-05T16:55:14Z</cp:lastPrinted>
  <dcterms:created xsi:type="dcterms:W3CDTF">2004-11-06T16:38:57Z</dcterms:created>
  <dcterms:modified xsi:type="dcterms:W3CDTF">2024-11-20T14:43:06Z</dcterms:modified>
</cp:coreProperties>
</file>